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8"/>
  </p:notesMasterIdLst>
  <p:sldIdLst>
    <p:sldId id="256" r:id="rId5"/>
    <p:sldId id="257" r:id="rId6"/>
    <p:sldId id="258" r:id="rId7"/>
    <p:sldId id="259" r:id="rId8"/>
    <p:sldId id="260" r:id="rId9"/>
    <p:sldId id="281" r:id="rId10"/>
    <p:sldId id="282" r:id="rId11"/>
    <p:sldId id="283" r:id="rId12"/>
    <p:sldId id="284" r:id="rId13"/>
    <p:sldId id="285" r:id="rId14"/>
    <p:sldId id="286" r:id="rId15"/>
    <p:sldId id="287" r:id="rId16"/>
    <p:sldId id="288" r:id="rId17"/>
    <p:sldId id="289" r:id="rId18"/>
    <p:sldId id="261" r:id="rId19"/>
    <p:sldId id="279" r:id="rId20"/>
    <p:sldId id="280" r:id="rId21"/>
    <p:sldId id="262" r:id="rId22"/>
    <p:sldId id="277" r:id="rId23"/>
    <p:sldId id="278" r:id="rId24"/>
    <p:sldId id="263" r:id="rId25"/>
    <p:sldId id="270" r:id="rId26"/>
    <p:sldId id="271" r:id="rId27"/>
    <p:sldId id="272" r:id="rId28"/>
    <p:sldId id="274" r:id="rId29"/>
    <p:sldId id="275" r:id="rId30"/>
    <p:sldId id="264" r:id="rId31"/>
    <p:sldId id="265" r:id="rId32"/>
    <p:sldId id="291" r:id="rId33"/>
    <p:sldId id="292" r:id="rId34"/>
    <p:sldId id="293" r:id="rId35"/>
    <p:sldId id="294" r:id="rId36"/>
    <p:sldId id="266" r:id="rId37"/>
    <p:sldId id="295" r:id="rId38"/>
    <p:sldId id="296" r:id="rId39"/>
    <p:sldId id="297" r:id="rId40"/>
    <p:sldId id="267" r:id="rId41"/>
    <p:sldId id="298" r:id="rId42"/>
    <p:sldId id="268" r:id="rId43"/>
    <p:sldId id="300" r:id="rId44"/>
    <p:sldId id="299" r:id="rId45"/>
    <p:sldId id="269" r:id="rId46"/>
    <p:sldId id="290" r:id="rId47"/>
  </p:sldIdLst>
  <p:sldSz cx="12192000" cy="6858000"/>
  <p:notesSz cx="6858000" cy="9144000"/>
  <p:embeddedFontLst>
    <p:embeddedFont>
      <p:font typeface="Century Gothic" panose="020B050202020202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Lst>
  <p:custDataLst>
    <p:tags r:id="rId5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2" autoAdjust="0"/>
    <p:restoredTop sz="94660"/>
  </p:normalViewPr>
  <p:slideViewPr>
    <p:cSldViewPr snapToGrid="0">
      <p:cViewPr varScale="1">
        <p:scale>
          <a:sx n="98" d="100"/>
          <a:sy n="98" d="100"/>
        </p:scale>
        <p:origin x="78" y="31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tags" Target="tags/tag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802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38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9830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184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7608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912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6728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747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[Introduce your security policy. Explain why it was needed and how it will be used to support the defense-in-depth best practice.]</a:t>
            </a:r>
            <a:endParaRPr lang="en-US" sz="800" dirty="0"/>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827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dirty="0">
                <a:solidFill>
                  <a:srgbClr val="6A9955"/>
                </a:solidFill>
                <a:effectLst/>
                <a:latin typeface="Consolas" panose="020B0609020204030204" pitchFamily="49" charset="0"/>
              </a:rPr>
              <a:t>// Verify the std::</a:t>
            </a:r>
            <a:r>
              <a:rPr lang="en-US" sz="1100" b="0" dirty="0" err="1">
                <a:solidFill>
                  <a:srgbClr val="6A9955"/>
                </a:solidFill>
                <a:effectLst/>
                <a:latin typeface="Consolas" panose="020B0609020204030204" pitchFamily="49" charset="0"/>
              </a:rPr>
              <a:t>out_of_range</a:t>
            </a:r>
            <a:r>
              <a:rPr lang="en-US" sz="1100" b="0" dirty="0">
                <a:solidFill>
                  <a:srgbClr val="6A9955"/>
                </a:solidFill>
                <a:effectLst/>
                <a:latin typeface="Consolas" panose="020B0609020204030204" pitchFamily="49" charset="0"/>
              </a:rPr>
              <a:t> exception is thrown when calling at() with an index out of bounds</a:t>
            </a:r>
            <a:endParaRPr lang="en-US" sz="1100" b="0" dirty="0">
              <a:solidFill>
                <a:srgbClr val="D4D4D4"/>
              </a:solidFill>
              <a:effectLst/>
              <a:latin typeface="Consolas" panose="020B0609020204030204" pitchFamily="49" charset="0"/>
            </a:endParaRPr>
          </a:p>
          <a:p>
            <a:r>
              <a:rPr lang="en-US" sz="1100" b="0" dirty="0">
                <a:solidFill>
                  <a:srgbClr val="6A9955"/>
                </a:solidFill>
                <a:effectLst/>
                <a:latin typeface="Consolas" panose="020B0609020204030204" pitchFamily="49" charset="0"/>
              </a:rPr>
              <a:t>// NOTE: This is a negative test</a:t>
            </a:r>
            <a:endParaRPr lang="en-US" sz="1100" b="0" dirty="0">
              <a:solidFill>
                <a:srgbClr val="D4D4D4"/>
              </a:solidFill>
              <a:effectLst/>
              <a:latin typeface="Consolas" panose="020B0609020204030204" pitchFamily="49" charset="0"/>
            </a:endParaRPr>
          </a:p>
          <a:p>
            <a:pPr marL="0" lvl="0" indent="0" algn="l" rtl="0">
              <a:lnSpc>
                <a:spcPct val="100000"/>
              </a:lnSpc>
              <a:spcBef>
                <a:spcPts val="0"/>
              </a:spcBef>
              <a:spcAft>
                <a:spcPts val="0"/>
              </a:spcAft>
              <a:buSzPts val="1100"/>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dirty="0">
                <a:solidFill>
                  <a:srgbClr val="6A9955"/>
                </a:solidFill>
                <a:effectLst/>
                <a:latin typeface="Consolas" panose="020B0609020204030204" pitchFamily="49" charset="0"/>
              </a:rPr>
              <a:t>// Verify the std::</a:t>
            </a:r>
            <a:r>
              <a:rPr lang="en-US" sz="1100" b="0" dirty="0" err="1">
                <a:solidFill>
                  <a:srgbClr val="6A9955"/>
                </a:solidFill>
                <a:effectLst/>
                <a:latin typeface="Consolas" panose="020B0609020204030204" pitchFamily="49" charset="0"/>
              </a:rPr>
              <a:t>out_of_range</a:t>
            </a:r>
            <a:r>
              <a:rPr lang="en-US" sz="1100" b="0" dirty="0">
                <a:solidFill>
                  <a:srgbClr val="6A9955"/>
                </a:solidFill>
                <a:effectLst/>
                <a:latin typeface="Consolas" panose="020B0609020204030204" pitchFamily="49" charset="0"/>
              </a:rPr>
              <a:t> exception is thrown when calling at() with an index out of bounds</a:t>
            </a:r>
            <a:endParaRPr lang="en-US" sz="1100" b="0" dirty="0">
              <a:solidFill>
                <a:srgbClr val="D4D4D4"/>
              </a:solidFill>
              <a:effectLst/>
              <a:latin typeface="Consolas" panose="020B0609020204030204" pitchFamily="49" charset="0"/>
            </a:endParaRPr>
          </a:p>
          <a:p>
            <a:r>
              <a:rPr lang="en-US" sz="1100" b="0" dirty="0">
                <a:solidFill>
                  <a:srgbClr val="6A9955"/>
                </a:solidFill>
                <a:effectLst/>
                <a:latin typeface="Consolas" panose="020B0609020204030204" pitchFamily="49" charset="0"/>
              </a:rPr>
              <a:t>// NOTE: This is a negative test</a:t>
            </a:r>
            <a:endParaRPr lang="en-US" sz="1100" b="0" dirty="0">
              <a:solidFill>
                <a:srgbClr val="D4D4D4"/>
              </a:solidFill>
              <a:effectLst/>
              <a:latin typeface="Consolas" panose="020B0609020204030204" pitchFamily="49" charset="0"/>
            </a:endParaRP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991104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dirty="0">
                <a:solidFill>
                  <a:srgbClr val="6A9955"/>
                </a:solidFill>
                <a:effectLst/>
                <a:latin typeface="Consolas" panose="020B0609020204030204" pitchFamily="49" charset="0"/>
              </a:rPr>
              <a:t>// Verify the std::</a:t>
            </a:r>
            <a:r>
              <a:rPr lang="en-US" sz="1100" b="0" dirty="0" err="1">
                <a:solidFill>
                  <a:srgbClr val="6A9955"/>
                </a:solidFill>
                <a:effectLst/>
                <a:latin typeface="Consolas" panose="020B0609020204030204" pitchFamily="49" charset="0"/>
              </a:rPr>
              <a:t>out_of_range</a:t>
            </a:r>
            <a:r>
              <a:rPr lang="en-US" sz="1100" b="0" dirty="0">
                <a:solidFill>
                  <a:srgbClr val="6A9955"/>
                </a:solidFill>
                <a:effectLst/>
                <a:latin typeface="Consolas" panose="020B0609020204030204" pitchFamily="49" charset="0"/>
              </a:rPr>
              <a:t> exception is thrown when calling at() with an index out of bounds</a:t>
            </a:r>
            <a:endParaRPr lang="en-US" sz="1100" b="0" dirty="0">
              <a:solidFill>
                <a:srgbClr val="D4D4D4"/>
              </a:solidFill>
              <a:effectLst/>
              <a:latin typeface="Consolas" panose="020B0609020204030204" pitchFamily="49" charset="0"/>
            </a:endParaRPr>
          </a:p>
          <a:p>
            <a:r>
              <a:rPr lang="en-US" sz="1100" b="0" dirty="0">
                <a:solidFill>
                  <a:srgbClr val="6A9955"/>
                </a:solidFill>
                <a:effectLst/>
                <a:latin typeface="Consolas" panose="020B0609020204030204" pitchFamily="49" charset="0"/>
              </a:rPr>
              <a:t>// NOTE: This is a negative test</a:t>
            </a:r>
            <a:endParaRPr lang="en-US" sz="1100" b="0" dirty="0">
              <a:solidFill>
                <a:srgbClr val="D4D4D4"/>
              </a:solidFill>
              <a:effectLst/>
              <a:latin typeface="Consolas" panose="020B0609020204030204" pitchFamily="49" charset="0"/>
            </a:endParaRP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3312325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dirty="0">
                <a:solidFill>
                  <a:srgbClr val="6A9955"/>
                </a:solidFill>
                <a:effectLst/>
                <a:latin typeface="Consolas" panose="020B0609020204030204" pitchFamily="49" charset="0"/>
              </a:rPr>
              <a:t>// Verify the std::</a:t>
            </a:r>
            <a:r>
              <a:rPr lang="en-US" sz="1100" b="0" dirty="0" err="1">
                <a:solidFill>
                  <a:srgbClr val="6A9955"/>
                </a:solidFill>
                <a:effectLst/>
                <a:latin typeface="Consolas" panose="020B0609020204030204" pitchFamily="49" charset="0"/>
              </a:rPr>
              <a:t>out_of_range</a:t>
            </a:r>
            <a:r>
              <a:rPr lang="en-US" sz="1100" b="0" dirty="0">
                <a:solidFill>
                  <a:srgbClr val="6A9955"/>
                </a:solidFill>
                <a:effectLst/>
                <a:latin typeface="Consolas" panose="020B0609020204030204" pitchFamily="49" charset="0"/>
              </a:rPr>
              <a:t> exception is thrown when calling at() with an index out of bounds</a:t>
            </a:r>
            <a:endParaRPr lang="en-US" sz="1100" b="0" dirty="0">
              <a:solidFill>
                <a:srgbClr val="D4D4D4"/>
              </a:solidFill>
              <a:effectLst/>
              <a:latin typeface="Consolas" panose="020B0609020204030204" pitchFamily="49" charset="0"/>
            </a:endParaRPr>
          </a:p>
          <a:p>
            <a:r>
              <a:rPr lang="en-US" sz="1100" b="0" dirty="0">
                <a:solidFill>
                  <a:srgbClr val="6A9955"/>
                </a:solidFill>
                <a:effectLst/>
                <a:latin typeface="Consolas" panose="020B0609020204030204" pitchFamily="49" charset="0"/>
              </a:rPr>
              <a:t>// NOTE: This is a negative test</a:t>
            </a:r>
            <a:endParaRPr lang="en-US" sz="1100" b="0" dirty="0">
              <a:solidFill>
                <a:srgbClr val="D4D4D4"/>
              </a:solidFill>
              <a:effectLst/>
              <a:latin typeface="Consolas" panose="020B0609020204030204" pitchFamily="49" charset="0"/>
            </a:endParaRP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3011497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dirty="0">
                <a:solidFill>
                  <a:srgbClr val="6A9955"/>
                </a:solidFill>
                <a:effectLst/>
                <a:latin typeface="Consolas" panose="020B0609020204030204" pitchFamily="49" charset="0"/>
              </a:rPr>
              <a:t>// Verify the std::</a:t>
            </a:r>
            <a:r>
              <a:rPr lang="en-US" sz="1100" b="0" dirty="0" err="1">
                <a:solidFill>
                  <a:srgbClr val="6A9955"/>
                </a:solidFill>
                <a:effectLst/>
                <a:latin typeface="Consolas" panose="020B0609020204030204" pitchFamily="49" charset="0"/>
              </a:rPr>
              <a:t>out_of_range</a:t>
            </a:r>
            <a:r>
              <a:rPr lang="en-US" sz="1100" b="0" dirty="0">
                <a:solidFill>
                  <a:srgbClr val="6A9955"/>
                </a:solidFill>
                <a:effectLst/>
                <a:latin typeface="Consolas" panose="020B0609020204030204" pitchFamily="49" charset="0"/>
              </a:rPr>
              <a:t> exception is thrown when calling at() with an index out of bounds</a:t>
            </a:r>
            <a:endParaRPr lang="en-US" sz="1100" b="0" dirty="0">
              <a:solidFill>
                <a:srgbClr val="D4D4D4"/>
              </a:solidFill>
              <a:effectLst/>
              <a:latin typeface="Consolas" panose="020B0609020204030204" pitchFamily="49" charset="0"/>
            </a:endParaRPr>
          </a:p>
          <a:p>
            <a:r>
              <a:rPr lang="en-US" sz="1100" b="0" dirty="0">
                <a:solidFill>
                  <a:srgbClr val="6A9955"/>
                </a:solidFill>
                <a:effectLst/>
                <a:latin typeface="Consolas" panose="020B0609020204030204" pitchFamily="49" charset="0"/>
              </a:rPr>
              <a:t>// NOTE: This is a negative test</a:t>
            </a:r>
            <a:endParaRPr lang="en-US" sz="1100" b="0" dirty="0">
              <a:solidFill>
                <a:srgbClr val="D4D4D4"/>
              </a:solidFill>
              <a:effectLst/>
              <a:latin typeface="Consolas" panose="020B0609020204030204" pitchFamily="49" charset="0"/>
            </a:endParaRP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148541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dirty="0">
                <a:solidFill>
                  <a:srgbClr val="6A9955"/>
                </a:solidFill>
                <a:effectLst/>
                <a:latin typeface="Consolas" panose="020B0609020204030204" pitchFamily="49" charset="0"/>
              </a:rPr>
              <a:t>// Verify the std::</a:t>
            </a:r>
            <a:r>
              <a:rPr lang="en-US" sz="1100" b="0" dirty="0" err="1">
                <a:solidFill>
                  <a:srgbClr val="6A9955"/>
                </a:solidFill>
                <a:effectLst/>
                <a:latin typeface="Consolas" panose="020B0609020204030204" pitchFamily="49" charset="0"/>
              </a:rPr>
              <a:t>out_of_range</a:t>
            </a:r>
            <a:r>
              <a:rPr lang="en-US" sz="1100" b="0" dirty="0">
                <a:solidFill>
                  <a:srgbClr val="6A9955"/>
                </a:solidFill>
                <a:effectLst/>
                <a:latin typeface="Consolas" panose="020B0609020204030204" pitchFamily="49" charset="0"/>
              </a:rPr>
              <a:t> exception is thrown when calling at() with an index out of bounds</a:t>
            </a:r>
            <a:endParaRPr lang="en-US" sz="1100" b="0" dirty="0">
              <a:solidFill>
                <a:srgbClr val="D4D4D4"/>
              </a:solidFill>
              <a:effectLst/>
              <a:latin typeface="Consolas" panose="020B0609020204030204" pitchFamily="49" charset="0"/>
            </a:endParaRPr>
          </a:p>
          <a:p>
            <a:r>
              <a:rPr lang="en-US" sz="1100" b="0" dirty="0">
                <a:solidFill>
                  <a:srgbClr val="6A9955"/>
                </a:solidFill>
                <a:effectLst/>
                <a:latin typeface="Consolas" panose="020B0609020204030204" pitchFamily="49" charset="0"/>
              </a:rPr>
              <a:t>// NOTE: This is a negative test</a:t>
            </a:r>
            <a:endParaRPr lang="en-US" sz="1100" b="0" dirty="0">
              <a:solidFill>
                <a:srgbClr val="D4D4D4"/>
              </a:solidFill>
              <a:effectLst/>
              <a:latin typeface="Consolas" panose="020B0609020204030204" pitchFamily="49" charset="0"/>
            </a:endParaRP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4103768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[Summarize the external tools and where and how they are used in the context of the diagram.]</a:t>
            </a:r>
            <a:endParaRPr lang="en-US" sz="1000" dirty="0"/>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[Summarize the external tools and where and how they are used in the context of the diagram.]</a:t>
            </a:r>
            <a:endParaRPr lang="en-US" sz="1000" dirty="0"/>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950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rPr>
              <a:t>[Populate the Threats Matrix table and provide explanations to summarize of all of your security risks.]</a:t>
            </a:r>
            <a:endParaRPr lang="en-US" sz="1100" dirty="0"/>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[Summarize the external tools and where and how they are used in the context of the diagram.]</a:t>
            </a:r>
            <a:endParaRPr lang="en-US" sz="1000" dirty="0"/>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2575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[Summarize the external tools and where and how they are used in the context of the diagram.]</a:t>
            </a:r>
            <a:endParaRPr lang="en-US" sz="1000" dirty="0"/>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522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[Summarize the external tools and where and how they are used in the context of the diagram.]</a:t>
            </a:r>
            <a:endParaRPr lang="en-US" sz="1000" dirty="0"/>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5726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[Describe the problems, the solutions, and the risks or benefits involved if you act now or wait. Where is the strategy lacking? What are the risks of using this strategy? Which steps should be taken?]</a:t>
            </a:r>
            <a:endParaRPr lang="en-US" dirty="0"/>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[Describe the problems, the solutions, and the risks or benefits involved if you act now or wait. Where is the strategy lacking? What are the risks of using this strategy? Which steps should be taken?]</a:t>
            </a:r>
            <a:endParaRPr lang="en-US" dirty="0"/>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3325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[Describe the problems, the solutions, and the risks or benefits involved if you act now or wait. Where is the strategy lacking? What are the risks of using this strategy? Which steps should be taken?]</a:t>
            </a:r>
            <a:endParaRPr lang="en-US" dirty="0"/>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363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[Describe the problems, the solutions, and the risks or benefits involved if you act now or wait. Where is the strategy lacking? What are the risks of using this strategy? Which steps should be taken?]</a:t>
            </a:r>
            <a:endParaRPr lang="en-US" dirty="0"/>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7879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7093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6860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5813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009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6368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4831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0098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114300" lvl="0" indent="0" algn="l">
              <a:lnSpc>
                <a:spcPct val="90000"/>
              </a:lnSpc>
              <a:spcBef>
                <a:spcPts val="1000"/>
              </a:spcBef>
              <a:spcAft>
                <a:spcPts val="0"/>
              </a:spcAft>
              <a:buClr>
                <a:schemeClr val="lt1"/>
              </a:buClr>
              <a:buSzPts val="1800"/>
              <a:buNone/>
              <a:defRPr sz="44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dirty="0"/>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dirty="0"/>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88900" marR="0" lvl="0" indent="0" algn="l" rtl="0">
        <a:lnSpc>
          <a:spcPct val="100000"/>
        </a:lnSpc>
        <a:spcBef>
          <a:spcPts val="0"/>
        </a:spcBef>
        <a:spcAft>
          <a:spcPts val="0"/>
        </a:spcAft>
        <a:buClr>
          <a:srgbClr val="000000"/>
        </a:buClr>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4.png"/><Relationship Id="rId2" Type="http://schemas.microsoft.com/office/2007/relationships/media" Target="../media/media23.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4.png"/><Relationship Id="rId2" Type="http://schemas.microsoft.com/office/2007/relationships/media" Target="../media/media24.m4a"/><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4.png"/><Relationship Id="rId2" Type="http://schemas.microsoft.com/office/2007/relationships/media" Target="../media/media25.m4a"/><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4.png"/><Relationship Id="rId2" Type="http://schemas.microsoft.com/office/2007/relationships/media" Target="../media/media26.m4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7.m4a"/><Relationship Id="rId7" Type="http://schemas.openxmlformats.org/officeDocument/2006/relationships/image" Target="../media/image3.png"/><Relationship Id="rId2" Type="http://schemas.microsoft.com/office/2007/relationships/media" Target="../media/media27.m4a"/><Relationship Id="rId1" Type="http://schemas.openxmlformats.org/officeDocument/2006/relationships/tags" Target="../tags/tag28.xml"/><Relationship Id="rId6" Type="http://schemas.openxmlformats.org/officeDocument/2006/relationships/image" Target="../media/image6.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7" Type="http://schemas.openxmlformats.org/officeDocument/2006/relationships/image" Target="../media/image4.png"/><Relationship Id="rId2" Type="http://schemas.microsoft.com/office/2007/relationships/media" Target="../media/media28.m4a"/><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7" Type="http://schemas.openxmlformats.org/officeDocument/2006/relationships/image" Target="../media/image4.png"/><Relationship Id="rId2" Type="http://schemas.microsoft.com/office/2007/relationships/media" Target="../media/media29.m4a"/><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7" Type="http://schemas.openxmlformats.org/officeDocument/2006/relationships/image" Target="../media/image4.png"/><Relationship Id="rId2" Type="http://schemas.microsoft.com/office/2007/relationships/media" Target="../media/media30.m4a"/><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7" Type="http://schemas.openxmlformats.org/officeDocument/2006/relationships/image" Target="../media/image4.png"/><Relationship Id="rId2" Type="http://schemas.microsoft.com/office/2007/relationships/media" Target="../media/media31.m4a"/><Relationship Id="rId1" Type="http://schemas.openxmlformats.org/officeDocument/2006/relationships/tags" Target="../tags/tag32.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media32.m4a"/><Relationship Id="rId7" Type="http://schemas.openxmlformats.org/officeDocument/2006/relationships/image" Target="../media/image4.png"/><Relationship Id="rId2" Type="http://schemas.microsoft.com/office/2007/relationships/media" Target="../media/media32.m4a"/><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7" Type="http://schemas.openxmlformats.org/officeDocument/2006/relationships/image" Target="../media/image4.png"/><Relationship Id="rId2" Type="http://schemas.microsoft.com/office/2007/relationships/media" Target="../media/media33.m4a"/><Relationship Id="rId1" Type="http://schemas.openxmlformats.org/officeDocument/2006/relationships/tags" Target="../tags/tag34.xml"/><Relationship Id="rId6" Type="http://schemas.openxmlformats.org/officeDocument/2006/relationships/image" Target="../media/image3.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7" Type="http://schemas.openxmlformats.org/officeDocument/2006/relationships/image" Target="../media/image4.png"/><Relationship Id="rId2" Type="http://schemas.microsoft.com/office/2007/relationships/media" Target="../media/media34.m4a"/><Relationship Id="rId1" Type="http://schemas.openxmlformats.org/officeDocument/2006/relationships/tags" Target="../tags/tag35.xml"/><Relationship Id="rId6" Type="http://schemas.openxmlformats.org/officeDocument/2006/relationships/image" Target="../media/image3.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7" Type="http://schemas.openxmlformats.org/officeDocument/2006/relationships/image" Target="../media/image4.png"/><Relationship Id="rId2" Type="http://schemas.microsoft.com/office/2007/relationships/media" Target="../media/media35.m4a"/><Relationship Id="rId1" Type="http://schemas.openxmlformats.org/officeDocument/2006/relationships/tags" Target="../tags/tag36.xml"/><Relationship Id="rId6" Type="http://schemas.openxmlformats.org/officeDocument/2006/relationships/image" Target="../media/image3.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media36.m4a"/><Relationship Id="rId7" Type="http://schemas.openxmlformats.org/officeDocument/2006/relationships/image" Target="../media/image4.png"/><Relationship Id="rId2" Type="http://schemas.microsoft.com/office/2007/relationships/media" Target="../media/media36.m4a"/><Relationship Id="rId1" Type="http://schemas.openxmlformats.org/officeDocument/2006/relationships/tags" Target="../tags/tag37.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7.m4a"/><Relationship Id="rId7" Type="http://schemas.openxmlformats.org/officeDocument/2006/relationships/image" Target="../media/image4.png"/><Relationship Id="rId2" Type="http://schemas.microsoft.com/office/2007/relationships/media" Target="../media/media37.m4a"/><Relationship Id="rId1" Type="http://schemas.openxmlformats.org/officeDocument/2006/relationships/tags" Target="../tags/tag38.xml"/><Relationship Id="rId6" Type="http://schemas.openxmlformats.org/officeDocument/2006/relationships/image" Target="../media/image3.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media38.m4a"/><Relationship Id="rId7" Type="http://schemas.openxmlformats.org/officeDocument/2006/relationships/image" Target="../media/image4.png"/><Relationship Id="rId2" Type="http://schemas.microsoft.com/office/2007/relationships/media" Target="../media/media38.m4a"/><Relationship Id="rId1" Type="http://schemas.openxmlformats.org/officeDocument/2006/relationships/tags" Target="../tags/tag39.xml"/><Relationship Id="rId6" Type="http://schemas.openxmlformats.org/officeDocument/2006/relationships/image" Target="../media/image3.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audio" Target="../media/media39.m4a"/><Relationship Id="rId7" Type="http://schemas.openxmlformats.org/officeDocument/2006/relationships/image" Target="../media/image4.png"/><Relationship Id="rId2" Type="http://schemas.microsoft.com/office/2007/relationships/media" Target="../media/media39.m4a"/><Relationship Id="rId1" Type="http://schemas.openxmlformats.org/officeDocument/2006/relationships/tags" Target="../tags/tag40.xml"/><Relationship Id="rId6" Type="http://schemas.openxmlformats.org/officeDocument/2006/relationships/image" Target="../media/image3.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audio" Target="../media/media40.m4a"/><Relationship Id="rId7" Type="http://schemas.openxmlformats.org/officeDocument/2006/relationships/image" Target="../media/image4.png"/><Relationship Id="rId2" Type="http://schemas.microsoft.com/office/2007/relationships/media" Target="../media/media40.m4a"/><Relationship Id="rId1" Type="http://schemas.openxmlformats.org/officeDocument/2006/relationships/tags" Target="../tags/tag41.xml"/><Relationship Id="rId6" Type="http://schemas.openxmlformats.org/officeDocument/2006/relationships/image" Target="../media/image3.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audio" Target="../media/media41.m4a"/><Relationship Id="rId7" Type="http://schemas.openxmlformats.org/officeDocument/2006/relationships/image" Target="../media/image4.png"/><Relationship Id="rId2" Type="http://schemas.microsoft.com/office/2007/relationships/media" Target="../media/media41.m4a"/><Relationship Id="rId1" Type="http://schemas.openxmlformats.org/officeDocument/2006/relationships/tags" Target="../tags/tag42.xml"/><Relationship Id="rId6" Type="http://schemas.openxmlformats.org/officeDocument/2006/relationships/image" Target="../media/image3.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audio" Target="../media/media42.m4a"/><Relationship Id="rId7" Type="http://schemas.openxmlformats.org/officeDocument/2006/relationships/image" Target="../media/image4.png"/><Relationship Id="rId2" Type="http://schemas.microsoft.com/office/2007/relationships/media" Target="../media/media42.m4a"/><Relationship Id="rId1" Type="http://schemas.openxmlformats.org/officeDocument/2006/relationships/tags" Target="../tags/tag43.xml"/><Relationship Id="rId6" Type="http://schemas.openxmlformats.org/officeDocument/2006/relationships/image" Target="../media/image3.pn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Mark Holden</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B7FCFDF8-FF0D-396E-BFA4-876997A3E7F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052"/>
    </mc:Choice>
    <mc:Fallback>
      <p:transition spd="slow" advTm="16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sz="3200" dirty="0">
                <a:solidFill>
                  <a:schemeClr val="bg2"/>
                </a:solidFill>
              </a:rPr>
              <a:t>Integer Conversions</a:t>
            </a:r>
          </a:p>
          <a:p>
            <a:pPr marL="0" lvl="0" algn="l" rtl="0">
              <a:lnSpc>
                <a:spcPct val="90000"/>
              </a:lnSpc>
              <a:spcBef>
                <a:spcPts val="0"/>
              </a:spcBef>
              <a:spcAft>
                <a:spcPts val="0"/>
              </a:spcAft>
              <a:buClr>
                <a:schemeClr val="lt1"/>
              </a:buClr>
              <a:buSzPts val="2000"/>
            </a:pPr>
            <a:r>
              <a:rPr lang="en-US" sz="3200" dirty="0">
                <a:solidFill>
                  <a:schemeClr val="bg2"/>
                </a:solidFill>
              </a:rPr>
              <a:t>Signed Integer Overflows</a:t>
            </a:r>
          </a:p>
          <a:p>
            <a:pPr marL="0" lvl="0" algn="l" rtl="0">
              <a:lnSpc>
                <a:spcPct val="90000"/>
              </a:lnSpc>
              <a:spcBef>
                <a:spcPts val="0"/>
              </a:spcBef>
              <a:spcAft>
                <a:spcPts val="0"/>
              </a:spcAft>
              <a:buClr>
                <a:schemeClr val="lt1"/>
              </a:buClr>
              <a:buSzPts val="2000"/>
            </a:pPr>
            <a:r>
              <a:rPr lang="en-US" sz="3200" dirty="0">
                <a:solidFill>
                  <a:schemeClr val="bg2"/>
                </a:solidFill>
              </a:rPr>
              <a:t>String Correctness</a:t>
            </a:r>
          </a:p>
          <a:p>
            <a:pPr marL="0" lvl="0" algn="l" rtl="0">
              <a:lnSpc>
                <a:spcPct val="90000"/>
              </a:lnSpc>
              <a:spcBef>
                <a:spcPts val="0"/>
              </a:spcBef>
              <a:spcAft>
                <a:spcPts val="0"/>
              </a:spcAft>
              <a:buClr>
                <a:schemeClr val="lt1"/>
              </a:buClr>
              <a:buSzPts val="2000"/>
            </a:pPr>
            <a:r>
              <a:rPr lang="en-US" sz="3200" dirty="0">
                <a:solidFill>
                  <a:schemeClr val="bg2"/>
                </a:solidFill>
              </a:rPr>
              <a:t>SQL Injection</a:t>
            </a:r>
          </a:p>
          <a:p>
            <a:pPr marL="0" lvl="0" algn="l" rtl="0">
              <a:lnSpc>
                <a:spcPct val="90000"/>
              </a:lnSpc>
              <a:spcBef>
                <a:spcPts val="0"/>
              </a:spcBef>
              <a:spcAft>
                <a:spcPts val="0"/>
              </a:spcAft>
              <a:buClr>
                <a:schemeClr val="lt1"/>
              </a:buClr>
              <a:buSzPts val="2000"/>
            </a:pPr>
            <a:r>
              <a:rPr lang="en-US" sz="3200" dirty="0">
                <a:solidFill>
                  <a:schemeClr val="bg2"/>
                </a:solidFill>
              </a:rPr>
              <a:t>Don’t Access Freed Memory</a:t>
            </a:r>
          </a:p>
          <a:p>
            <a:pPr marL="0" lvl="0" algn="l" rtl="0">
              <a:lnSpc>
                <a:spcPct val="90000"/>
              </a:lnSpc>
              <a:spcBef>
                <a:spcPts val="0"/>
              </a:spcBef>
              <a:spcAft>
                <a:spcPts val="0"/>
              </a:spcAft>
              <a:buClr>
                <a:schemeClr val="lt1"/>
              </a:buClr>
              <a:buSzPts val="2000"/>
            </a:pPr>
            <a:r>
              <a:rPr lang="en-US" sz="3200" dirty="0"/>
              <a:t>No Input Validation Assertions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D46D1AF-4A87-DC08-5703-73DCD4D2DD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38255253"/>
      </p:ext>
    </p:extLst>
  </p:cSld>
  <p:clrMapOvr>
    <a:masterClrMapping/>
  </p:clrMapOvr>
  <mc:AlternateContent xmlns:mc="http://schemas.openxmlformats.org/markup-compatibility/2006">
    <mc:Choice xmlns:p14="http://schemas.microsoft.com/office/powerpoint/2010/main" Requires="p14">
      <p:transition spd="slow" p14:dur="2000" advTm="12876"/>
    </mc:Choice>
    <mc:Fallback>
      <p:transition spd="slow" advTm="12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0" lvl="0" algn="l" rtl="0">
              <a:lnSpc>
                <a:spcPct val="90000"/>
              </a:lnSpc>
              <a:spcBef>
                <a:spcPts val="0"/>
              </a:spcBef>
              <a:spcAft>
                <a:spcPts val="0"/>
              </a:spcAft>
              <a:buClr>
                <a:schemeClr val="lt1"/>
              </a:buClr>
              <a:buSzPts val="2000"/>
            </a:pPr>
            <a:r>
              <a:rPr lang="en-US" sz="3200" dirty="0">
                <a:solidFill>
                  <a:schemeClr val="bg2"/>
                </a:solidFill>
              </a:rPr>
              <a:t>Integer Conversions</a:t>
            </a:r>
          </a:p>
          <a:p>
            <a:pPr marL="0" lvl="0" algn="l" rtl="0">
              <a:lnSpc>
                <a:spcPct val="90000"/>
              </a:lnSpc>
              <a:spcBef>
                <a:spcPts val="0"/>
              </a:spcBef>
              <a:spcAft>
                <a:spcPts val="0"/>
              </a:spcAft>
              <a:buClr>
                <a:schemeClr val="lt1"/>
              </a:buClr>
              <a:buSzPts val="2000"/>
            </a:pPr>
            <a:r>
              <a:rPr lang="en-US" sz="3200" dirty="0">
                <a:solidFill>
                  <a:schemeClr val="bg2"/>
                </a:solidFill>
              </a:rPr>
              <a:t>Signed Integer Overflows</a:t>
            </a:r>
          </a:p>
          <a:p>
            <a:pPr marL="0" lvl="0" algn="l" rtl="0">
              <a:lnSpc>
                <a:spcPct val="90000"/>
              </a:lnSpc>
              <a:spcBef>
                <a:spcPts val="0"/>
              </a:spcBef>
              <a:spcAft>
                <a:spcPts val="0"/>
              </a:spcAft>
              <a:buClr>
                <a:schemeClr val="lt1"/>
              </a:buClr>
              <a:buSzPts val="2000"/>
            </a:pPr>
            <a:r>
              <a:rPr lang="en-US" sz="3200" dirty="0">
                <a:solidFill>
                  <a:schemeClr val="bg2"/>
                </a:solidFill>
              </a:rPr>
              <a:t>String Correctness</a:t>
            </a:r>
          </a:p>
          <a:p>
            <a:pPr marL="0" lvl="0" algn="l" rtl="0">
              <a:lnSpc>
                <a:spcPct val="90000"/>
              </a:lnSpc>
              <a:spcBef>
                <a:spcPts val="0"/>
              </a:spcBef>
              <a:spcAft>
                <a:spcPts val="0"/>
              </a:spcAft>
              <a:buClr>
                <a:schemeClr val="lt1"/>
              </a:buClr>
              <a:buSzPts val="2000"/>
            </a:pPr>
            <a:r>
              <a:rPr lang="en-US" sz="3200" dirty="0">
                <a:solidFill>
                  <a:schemeClr val="bg2"/>
                </a:solidFill>
              </a:rPr>
              <a:t>SQL Injection</a:t>
            </a:r>
          </a:p>
          <a:p>
            <a:pPr marL="0" lvl="0" algn="l" rtl="0">
              <a:lnSpc>
                <a:spcPct val="90000"/>
              </a:lnSpc>
              <a:spcBef>
                <a:spcPts val="0"/>
              </a:spcBef>
              <a:spcAft>
                <a:spcPts val="0"/>
              </a:spcAft>
              <a:buClr>
                <a:schemeClr val="lt1"/>
              </a:buClr>
              <a:buSzPts val="2000"/>
            </a:pPr>
            <a:r>
              <a:rPr lang="en-US" sz="3200" dirty="0">
                <a:solidFill>
                  <a:schemeClr val="bg2"/>
                </a:solidFill>
              </a:rPr>
              <a:t>Don’t Access Freed Memory</a:t>
            </a:r>
          </a:p>
          <a:p>
            <a:pPr marL="0" lvl="0" algn="l" rtl="0">
              <a:lnSpc>
                <a:spcPct val="90000"/>
              </a:lnSpc>
              <a:spcBef>
                <a:spcPts val="0"/>
              </a:spcBef>
              <a:spcAft>
                <a:spcPts val="0"/>
              </a:spcAft>
              <a:buClr>
                <a:schemeClr val="lt1"/>
              </a:buClr>
              <a:buSzPts val="2000"/>
            </a:pPr>
            <a:r>
              <a:rPr lang="en-US" sz="3200" dirty="0">
                <a:solidFill>
                  <a:schemeClr val="bg2"/>
                </a:solidFill>
              </a:rPr>
              <a:t>No Input Validation Assertions</a:t>
            </a:r>
          </a:p>
          <a:p>
            <a:pPr marL="0" lvl="0" algn="l" rtl="0">
              <a:lnSpc>
                <a:spcPct val="90000"/>
              </a:lnSpc>
              <a:spcBef>
                <a:spcPts val="0"/>
              </a:spcBef>
              <a:spcAft>
                <a:spcPts val="0"/>
              </a:spcAft>
              <a:buClr>
                <a:schemeClr val="lt1"/>
              </a:buClr>
              <a:buSzPts val="2000"/>
            </a:pPr>
            <a:r>
              <a:rPr lang="en-US" sz="3200" dirty="0"/>
              <a:t>Handle All Exceptions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4AF92AE-FCDB-3146-8AFE-495E8BBDA2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283662653"/>
      </p:ext>
    </p:extLst>
  </p:cSld>
  <p:clrMapOvr>
    <a:masterClrMapping/>
  </p:clrMapOvr>
  <mc:AlternateContent xmlns:mc="http://schemas.openxmlformats.org/markup-compatibility/2006">
    <mc:Choice xmlns:p14="http://schemas.microsoft.com/office/powerpoint/2010/main" Requires="p14">
      <p:transition spd="slow" p14:dur="2000" advTm="10922"/>
    </mc:Choice>
    <mc:Fallback>
      <p:transition spd="slow" advTm="1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0" lvl="0" algn="l" rtl="0">
              <a:lnSpc>
                <a:spcPct val="90000"/>
              </a:lnSpc>
              <a:spcBef>
                <a:spcPts val="0"/>
              </a:spcBef>
              <a:spcAft>
                <a:spcPts val="0"/>
              </a:spcAft>
              <a:buClr>
                <a:schemeClr val="lt1"/>
              </a:buClr>
              <a:buSzPts val="2000"/>
            </a:pPr>
            <a:r>
              <a:rPr lang="en-US" sz="3200" dirty="0">
                <a:solidFill>
                  <a:schemeClr val="bg2"/>
                </a:solidFill>
              </a:rPr>
              <a:t>Integer Conversions</a:t>
            </a:r>
          </a:p>
          <a:p>
            <a:pPr marL="0" lvl="0" algn="l" rtl="0">
              <a:lnSpc>
                <a:spcPct val="90000"/>
              </a:lnSpc>
              <a:spcBef>
                <a:spcPts val="0"/>
              </a:spcBef>
              <a:spcAft>
                <a:spcPts val="0"/>
              </a:spcAft>
              <a:buClr>
                <a:schemeClr val="lt1"/>
              </a:buClr>
              <a:buSzPts val="2000"/>
            </a:pPr>
            <a:r>
              <a:rPr lang="en-US" sz="3200" dirty="0">
                <a:solidFill>
                  <a:schemeClr val="bg2"/>
                </a:solidFill>
              </a:rPr>
              <a:t>Signed Integer Overflows</a:t>
            </a:r>
          </a:p>
          <a:p>
            <a:pPr marL="0" lvl="0" algn="l" rtl="0">
              <a:lnSpc>
                <a:spcPct val="90000"/>
              </a:lnSpc>
              <a:spcBef>
                <a:spcPts val="0"/>
              </a:spcBef>
              <a:spcAft>
                <a:spcPts val="0"/>
              </a:spcAft>
              <a:buClr>
                <a:schemeClr val="lt1"/>
              </a:buClr>
              <a:buSzPts val="2000"/>
            </a:pPr>
            <a:r>
              <a:rPr lang="en-US" sz="3200" dirty="0">
                <a:solidFill>
                  <a:schemeClr val="bg2"/>
                </a:solidFill>
              </a:rPr>
              <a:t>String Correctness</a:t>
            </a:r>
          </a:p>
          <a:p>
            <a:pPr marL="0" lvl="0" algn="l" rtl="0">
              <a:lnSpc>
                <a:spcPct val="90000"/>
              </a:lnSpc>
              <a:spcBef>
                <a:spcPts val="0"/>
              </a:spcBef>
              <a:spcAft>
                <a:spcPts val="0"/>
              </a:spcAft>
              <a:buClr>
                <a:schemeClr val="lt1"/>
              </a:buClr>
              <a:buSzPts val="2000"/>
            </a:pPr>
            <a:r>
              <a:rPr lang="en-US" sz="3200" dirty="0">
                <a:solidFill>
                  <a:schemeClr val="bg2"/>
                </a:solidFill>
              </a:rPr>
              <a:t>SQL Injection</a:t>
            </a:r>
          </a:p>
          <a:p>
            <a:pPr marL="0" lvl="0" algn="l" rtl="0">
              <a:lnSpc>
                <a:spcPct val="90000"/>
              </a:lnSpc>
              <a:spcBef>
                <a:spcPts val="0"/>
              </a:spcBef>
              <a:spcAft>
                <a:spcPts val="0"/>
              </a:spcAft>
              <a:buClr>
                <a:schemeClr val="lt1"/>
              </a:buClr>
              <a:buSzPts val="2000"/>
            </a:pPr>
            <a:r>
              <a:rPr lang="en-US" sz="3200" dirty="0">
                <a:solidFill>
                  <a:schemeClr val="bg2"/>
                </a:solidFill>
              </a:rPr>
              <a:t>Don’t Access Freed Memory</a:t>
            </a:r>
          </a:p>
          <a:p>
            <a:pPr marL="0" lvl="0" algn="l" rtl="0">
              <a:lnSpc>
                <a:spcPct val="90000"/>
              </a:lnSpc>
              <a:spcBef>
                <a:spcPts val="0"/>
              </a:spcBef>
              <a:spcAft>
                <a:spcPts val="0"/>
              </a:spcAft>
              <a:buClr>
                <a:schemeClr val="lt1"/>
              </a:buClr>
              <a:buSzPts val="2000"/>
            </a:pPr>
            <a:r>
              <a:rPr lang="en-US" sz="3200" dirty="0">
                <a:solidFill>
                  <a:schemeClr val="bg2"/>
                </a:solidFill>
              </a:rPr>
              <a:t>No Input Validation Assertions</a:t>
            </a:r>
          </a:p>
          <a:p>
            <a:pPr marL="0" lvl="0" algn="l" rtl="0">
              <a:lnSpc>
                <a:spcPct val="90000"/>
              </a:lnSpc>
              <a:spcBef>
                <a:spcPts val="0"/>
              </a:spcBef>
              <a:spcAft>
                <a:spcPts val="0"/>
              </a:spcAft>
              <a:buClr>
                <a:schemeClr val="lt1"/>
              </a:buClr>
              <a:buSzPts val="2000"/>
            </a:pPr>
            <a:r>
              <a:rPr lang="en-US" sz="3200" dirty="0">
                <a:solidFill>
                  <a:schemeClr val="bg2"/>
                </a:solidFill>
              </a:rPr>
              <a:t>Handle All Exceptions</a:t>
            </a:r>
          </a:p>
          <a:p>
            <a:pPr marL="0" lvl="0" algn="l" rtl="0">
              <a:lnSpc>
                <a:spcPct val="90000"/>
              </a:lnSpc>
              <a:spcBef>
                <a:spcPts val="0"/>
              </a:spcBef>
              <a:spcAft>
                <a:spcPts val="0"/>
              </a:spcAft>
              <a:buClr>
                <a:schemeClr val="lt1"/>
              </a:buClr>
              <a:buSzPts val="2000"/>
            </a:pPr>
            <a:r>
              <a:rPr lang="en-US" sz="3200" dirty="0"/>
              <a:t>Bitwise and Boolean Operators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347C2AF-8C50-7744-CEFF-6796AEFED7C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899138982"/>
      </p:ext>
    </p:extLst>
  </p:cSld>
  <p:clrMapOvr>
    <a:masterClrMapping/>
  </p:clrMapOvr>
  <mc:AlternateContent xmlns:mc="http://schemas.openxmlformats.org/markup-compatibility/2006">
    <mc:Choice xmlns:p14="http://schemas.microsoft.com/office/powerpoint/2010/main" Requires="p14">
      <p:transition spd="slow" p14:dur="2000" advTm="17962"/>
    </mc:Choice>
    <mc:Fallback>
      <p:transition spd="slow" advTm="17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0" lvl="0" algn="l" rtl="0">
              <a:lnSpc>
                <a:spcPct val="90000"/>
              </a:lnSpc>
              <a:spcBef>
                <a:spcPts val="0"/>
              </a:spcBef>
              <a:spcAft>
                <a:spcPts val="0"/>
              </a:spcAft>
              <a:buClr>
                <a:schemeClr val="lt1"/>
              </a:buClr>
              <a:buSzPts val="2000"/>
            </a:pPr>
            <a:r>
              <a:rPr lang="en-US" sz="3200" dirty="0">
                <a:solidFill>
                  <a:schemeClr val="bg2"/>
                </a:solidFill>
              </a:rPr>
              <a:t>Integer Conversions</a:t>
            </a:r>
          </a:p>
          <a:p>
            <a:pPr marL="0" lvl="0" algn="l" rtl="0">
              <a:lnSpc>
                <a:spcPct val="90000"/>
              </a:lnSpc>
              <a:spcBef>
                <a:spcPts val="0"/>
              </a:spcBef>
              <a:spcAft>
                <a:spcPts val="0"/>
              </a:spcAft>
              <a:buClr>
                <a:schemeClr val="lt1"/>
              </a:buClr>
              <a:buSzPts val="2000"/>
            </a:pPr>
            <a:r>
              <a:rPr lang="en-US" sz="3200" dirty="0">
                <a:solidFill>
                  <a:schemeClr val="bg2"/>
                </a:solidFill>
              </a:rPr>
              <a:t>Signed Integer Overflows</a:t>
            </a:r>
          </a:p>
          <a:p>
            <a:pPr marL="0" lvl="0" algn="l" rtl="0">
              <a:lnSpc>
                <a:spcPct val="90000"/>
              </a:lnSpc>
              <a:spcBef>
                <a:spcPts val="0"/>
              </a:spcBef>
              <a:spcAft>
                <a:spcPts val="0"/>
              </a:spcAft>
              <a:buClr>
                <a:schemeClr val="lt1"/>
              </a:buClr>
              <a:buSzPts val="2000"/>
            </a:pPr>
            <a:r>
              <a:rPr lang="en-US" sz="3200" dirty="0">
                <a:solidFill>
                  <a:schemeClr val="bg2"/>
                </a:solidFill>
              </a:rPr>
              <a:t>String Correctness</a:t>
            </a:r>
          </a:p>
          <a:p>
            <a:pPr marL="0" lvl="0" algn="l" rtl="0">
              <a:lnSpc>
                <a:spcPct val="90000"/>
              </a:lnSpc>
              <a:spcBef>
                <a:spcPts val="0"/>
              </a:spcBef>
              <a:spcAft>
                <a:spcPts val="0"/>
              </a:spcAft>
              <a:buClr>
                <a:schemeClr val="lt1"/>
              </a:buClr>
              <a:buSzPts val="2000"/>
            </a:pPr>
            <a:r>
              <a:rPr lang="en-US" sz="3200" dirty="0">
                <a:solidFill>
                  <a:schemeClr val="bg2"/>
                </a:solidFill>
              </a:rPr>
              <a:t>SQL Injection</a:t>
            </a:r>
          </a:p>
          <a:p>
            <a:pPr marL="0" lvl="0" algn="l" rtl="0">
              <a:lnSpc>
                <a:spcPct val="90000"/>
              </a:lnSpc>
              <a:spcBef>
                <a:spcPts val="0"/>
              </a:spcBef>
              <a:spcAft>
                <a:spcPts val="0"/>
              </a:spcAft>
              <a:buClr>
                <a:schemeClr val="lt1"/>
              </a:buClr>
              <a:buSzPts val="2000"/>
            </a:pPr>
            <a:r>
              <a:rPr lang="en-US" sz="3200" dirty="0">
                <a:solidFill>
                  <a:schemeClr val="bg2"/>
                </a:solidFill>
              </a:rPr>
              <a:t>Don’t Access Freed Memory</a:t>
            </a:r>
          </a:p>
          <a:p>
            <a:pPr marL="0" lvl="0" algn="l" rtl="0">
              <a:lnSpc>
                <a:spcPct val="90000"/>
              </a:lnSpc>
              <a:spcBef>
                <a:spcPts val="0"/>
              </a:spcBef>
              <a:spcAft>
                <a:spcPts val="0"/>
              </a:spcAft>
              <a:buClr>
                <a:schemeClr val="lt1"/>
              </a:buClr>
              <a:buSzPts val="2000"/>
            </a:pPr>
            <a:r>
              <a:rPr lang="en-US" sz="3200" dirty="0">
                <a:solidFill>
                  <a:schemeClr val="bg2"/>
                </a:solidFill>
              </a:rPr>
              <a:t>No Input Validation Assertions</a:t>
            </a:r>
          </a:p>
          <a:p>
            <a:pPr marL="0" lvl="0" algn="l" rtl="0">
              <a:lnSpc>
                <a:spcPct val="90000"/>
              </a:lnSpc>
              <a:spcBef>
                <a:spcPts val="0"/>
              </a:spcBef>
              <a:spcAft>
                <a:spcPts val="0"/>
              </a:spcAft>
              <a:buClr>
                <a:schemeClr val="lt1"/>
              </a:buClr>
              <a:buSzPts val="2000"/>
            </a:pPr>
            <a:r>
              <a:rPr lang="en-US" sz="3200" dirty="0">
                <a:solidFill>
                  <a:schemeClr val="bg2"/>
                </a:solidFill>
              </a:rPr>
              <a:t>Handle All Exceptions</a:t>
            </a:r>
          </a:p>
          <a:p>
            <a:pPr marL="0" lvl="0" algn="l" rtl="0">
              <a:lnSpc>
                <a:spcPct val="90000"/>
              </a:lnSpc>
              <a:spcBef>
                <a:spcPts val="0"/>
              </a:spcBef>
              <a:spcAft>
                <a:spcPts val="0"/>
              </a:spcAft>
              <a:buClr>
                <a:schemeClr val="lt1"/>
              </a:buClr>
              <a:buSzPts val="2000"/>
            </a:pPr>
            <a:r>
              <a:rPr lang="en-US" sz="3200" dirty="0">
                <a:solidFill>
                  <a:schemeClr val="bg2"/>
                </a:solidFill>
              </a:rPr>
              <a:t>Bitwise and Boolean Operators</a:t>
            </a:r>
          </a:p>
          <a:p>
            <a:pPr marL="0" lvl="0" algn="l" rtl="0">
              <a:lnSpc>
                <a:spcPct val="90000"/>
              </a:lnSpc>
              <a:spcBef>
                <a:spcPts val="0"/>
              </a:spcBef>
              <a:spcAft>
                <a:spcPts val="0"/>
              </a:spcAft>
              <a:buClr>
                <a:schemeClr val="lt1"/>
              </a:buClr>
              <a:buSzPts val="2000"/>
            </a:pPr>
            <a:r>
              <a:rPr lang="en-US" sz="3200" dirty="0"/>
              <a:t>Free Allocated Memory</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E60B204-465F-4500-0C2C-AEBB3E0997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7450117"/>
      </p:ext>
    </p:extLst>
  </p:cSld>
  <p:clrMapOvr>
    <a:masterClrMapping/>
  </p:clrMapOvr>
  <mc:AlternateContent xmlns:mc="http://schemas.openxmlformats.org/markup-compatibility/2006">
    <mc:Choice xmlns:p14="http://schemas.microsoft.com/office/powerpoint/2010/main" Requires="p14">
      <p:transition spd="slow" p14:dur="2000" advTm="9767"/>
    </mc:Choice>
    <mc:Fallback>
      <p:transition spd="slow" advTm="9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0" lvl="0" algn="l" rtl="0">
              <a:lnSpc>
                <a:spcPct val="90000"/>
              </a:lnSpc>
              <a:spcBef>
                <a:spcPts val="0"/>
              </a:spcBef>
              <a:spcAft>
                <a:spcPts val="0"/>
              </a:spcAft>
              <a:buClr>
                <a:schemeClr val="lt1"/>
              </a:buClr>
              <a:buSzPts val="2000"/>
            </a:pPr>
            <a:r>
              <a:rPr lang="en-US" sz="3200" dirty="0">
                <a:solidFill>
                  <a:schemeClr val="bg2"/>
                </a:solidFill>
              </a:rPr>
              <a:t>Integer Conversions</a:t>
            </a:r>
          </a:p>
          <a:p>
            <a:pPr marL="0" lvl="0" algn="l" rtl="0">
              <a:lnSpc>
                <a:spcPct val="90000"/>
              </a:lnSpc>
              <a:spcBef>
                <a:spcPts val="0"/>
              </a:spcBef>
              <a:spcAft>
                <a:spcPts val="0"/>
              </a:spcAft>
              <a:buClr>
                <a:schemeClr val="lt1"/>
              </a:buClr>
              <a:buSzPts val="2000"/>
            </a:pPr>
            <a:r>
              <a:rPr lang="en-US" sz="3200" dirty="0">
                <a:solidFill>
                  <a:schemeClr val="bg2"/>
                </a:solidFill>
              </a:rPr>
              <a:t>Signed Integer Overflows</a:t>
            </a:r>
          </a:p>
          <a:p>
            <a:pPr marL="0" lvl="0" algn="l" rtl="0">
              <a:lnSpc>
                <a:spcPct val="90000"/>
              </a:lnSpc>
              <a:spcBef>
                <a:spcPts val="0"/>
              </a:spcBef>
              <a:spcAft>
                <a:spcPts val="0"/>
              </a:spcAft>
              <a:buClr>
                <a:schemeClr val="lt1"/>
              </a:buClr>
              <a:buSzPts val="2000"/>
            </a:pPr>
            <a:r>
              <a:rPr lang="en-US" sz="3200" dirty="0">
                <a:solidFill>
                  <a:schemeClr val="bg2"/>
                </a:solidFill>
              </a:rPr>
              <a:t>String Correctness</a:t>
            </a:r>
          </a:p>
          <a:p>
            <a:pPr marL="0" lvl="0" algn="l" rtl="0">
              <a:lnSpc>
                <a:spcPct val="90000"/>
              </a:lnSpc>
              <a:spcBef>
                <a:spcPts val="0"/>
              </a:spcBef>
              <a:spcAft>
                <a:spcPts val="0"/>
              </a:spcAft>
              <a:buClr>
                <a:schemeClr val="lt1"/>
              </a:buClr>
              <a:buSzPts val="2000"/>
            </a:pPr>
            <a:r>
              <a:rPr lang="en-US" sz="3200" dirty="0">
                <a:solidFill>
                  <a:schemeClr val="bg2"/>
                </a:solidFill>
              </a:rPr>
              <a:t>SQL Injection</a:t>
            </a:r>
          </a:p>
          <a:p>
            <a:pPr marL="0" lvl="0" algn="l" rtl="0">
              <a:lnSpc>
                <a:spcPct val="90000"/>
              </a:lnSpc>
              <a:spcBef>
                <a:spcPts val="0"/>
              </a:spcBef>
              <a:spcAft>
                <a:spcPts val="0"/>
              </a:spcAft>
              <a:buClr>
                <a:schemeClr val="lt1"/>
              </a:buClr>
              <a:buSzPts val="2000"/>
            </a:pPr>
            <a:r>
              <a:rPr lang="en-US" sz="3200" dirty="0">
                <a:solidFill>
                  <a:schemeClr val="bg2"/>
                </a:solidFill>
              </a:rPr>
              <a:t>Don’t Access Freed Memory</a:t>
            </a:r>
          </a:p>
          <a:p>
            <a:pPr marL="0" lvl="0" algn="l" rtl="0">
              <a:lnSpc>
                <a:spcPct val="90000"/>
              </a:lnSpc>
              <a:spcBef>
                <a:spcPts val="0"/>
              </a:spcBef>
              <a:spcAft>
                <a:spcPts val="0"/>
              </a:spcAft>
              <a:buClr>
                <a:schemeClr val="lt1"/>
              </a:buClr>
              <a:buSzPts val="2000"/>
            </a:pPr>
            <a:r>
              <a:rPr lang="en-US" sz="3200" dirty="0">
                <a:solidFill>
                  <a:schemeClr val="bg2"/>
                </a:solidFill>
              </a:rPr>
              <a:t>No Input Validation Assertions</a:t>
            </a:r>
          </a:p>
          <a:p>
            <a:pPr marL="0" lvl="0" algn="l" rtl="0">
              <a:lnSpc>
                <a:spcPct val="90000"/>
              </a:lnSpc>
              <a:spcBef>
                <a:spcPts val="0"/>
              </a:spcBef>
              <a:spcAft>
                <a:spcPts val="0"/>
              </a:spcAft>
              <a:buClr>
                <a:schemeClr val="lt1"/>
              </a:buClr>
              <a:buSzPts val="2000"/>
            </a:pPr>
            <a:r>
              <a:rPr lang="en-US" sz="3200" dirty="0">
                <a:solidFill>
                  <a:schemeClr val="bg2"/>
                </a:solidFill>
              </a:rPr>
              <a:t>Handle All Exceptions</a:t>
            </a:r>
          </a:p>
          <a:p>
            <a:pPr marL="0" lvl="0" algn="l" rtl="0">
              <a:lnSpc>
                <a:spcPct val="90000"/>
              </a:lnSpc>
              <a:spcBef>
                <a:spcPts val="0"/>
              </a:spcBef>
              <a:spcAft>
                <a:spcPts val="0"/>
              </a:spcAft>
              <a:buClr>
                <a:schemeClr val="lt1"/>
              </a:buClr>
              <a:buSzPts val="2000"/>
            </a:pPr>
            <a:r>
              <a:rPr lang="en-US" sz="3200" dirty="0">
                <a:solidFill>
                  <a:schemeClr val="bg2"/>
                </a:solidFill>
              </a:rPr>
              <a:t>Bitwise and Boolean Operators</a:t>
            </a:r>
          </a:p>
          <a:p>
            <a:pPr marL="0" lvl="0" algn="l" rtl="0">
              <a:lnSpc>
                <a:spcPct val="90000"/>
              </a:lnSpc>
              <a:spcBef>
                <a:spcPts val="0"/>
              </a:spcBef>
              <a:spcAft>
                <a:spcPts val="0"/>
              </a:spcAft>
              <a:buClr>
                <a:schemeClr val="lt1"/>
              </a:buClr>
              <a:buSzPts val="2000"/>
            </a:pPr>
            <a:r>
              <a:rPr lang="en-US" sz="3200" dirty="0">
                <a:solidFill>
                  <a:schemeClr val="bg2"/>
                </a:solidFill>
              </a:rPr>
              <a:t>Free Allocated Memory</a:t>
            </a:r>
          </a:p>
          <a:p>
            <a:pPr marL="0" lvl="0" algn="l" rtl="0">
              <a:lnSpc>
                <a:spcPct val="90000"/>
              </a:lnSpc>
              <a:spcBef>
                <a:spcPts val="0"/>
              </a:spcBef>
              <a:spcAft>
                <a:spcPts val="0"/>
              </a:spcAft>
              <a:buClr>
                <a:schemeClr val="lt1"/>
              </a:buClr>
              <a:buSzPts val="2000"/>
            </a:pPr>
            <a:r>
              <a:rPr lang="en-US" sz="3200" dirty="0"/>
              <a:t>No Floats in Loop Counters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09B5F02-4662-21A5-F6AF-EF462472136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368393703"/>
      </p:ext>
    </p:extLst>
  </p:cSld>
  <p:clrMapOvr>
    <a:masterClrMapping/>
  </p:clrMapOvr>
  <mc:AlternateContent xmlns:mc="http://schemas.openxmlformats.org/markup-compatibility/2006">
    <mc:Choice xmlns:p14="http://schemas.microsoft.com/office/powerpoint/2010/main" Requires="p14">
      <p:transition spd="slow" p14:dur="2000" advTm="10231"/>
    </mc:Choice>
    <mc:Fallback>
      <p:transition spd="slow" advTm="1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t>Encryption at Rest</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7424221-DAC2-0CE2-9011-9A6173F636A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400"/>
    </mc:Choice>
    <mc:Fallback>
      <p:transition spd="slow" advTm="33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solidFill>
                  <a:schemeClr val="bg2"/>
                </a:solidFill>
              </a:rPr>
              <a:t>Encryption at Rest</a:t>
            </a:r>
          </a:p>
          <a:p>
            <a:pPr marL="0" lvl="0" indent="0" algn="l" rtl="0">
              <a:lnSpc>
                <a:spcPct val="90000"/>
              </a:lnSpc>
              <a:spcBef>
                <a:spcPts val="0"/>
              </a:spcBef>
              <a:spcAft>
                <a:spcPts val="0"/>
              </a:spcAft>
              <a:buClr>
                <a:schemeClr val="lt1"/>
              </a:buClr>
              <a:buSzPts val="2400"/>
              <a:buNone/>
            </a:pPr>
            <a:r>
              <a:rPr lang="en-US" dirty="0"/>
              <a:t>Encryption in Flight</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DAD5739-1D2C-6EF5-23F0-0EC582B1B80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480418730"/>
      </p:ext>
    </p:extLst>
  </p:cSld>
  <p:clrMapOvr>
    <a:masterClrMapping/>
  </p:clrMapOvr>
  <mc:AlternateContent xmlns:mc="http://schemas.openxmlformats.org/markup-compatibility/2006">
    <mc:Choice xmlns:p14="http://schemas.microsoft.com/office/powerpoint/2010/main" Requires="p14">
      <p:transition spd="slow" p14:dur="2000" advTm="40366"/>
    </mc:Choice>
    <mc:Fallback>
      <p:transition spd="slow" advTm="40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solidFill>
                  <a:schemeClr val="bg2"/>
                </a:solidFill>
              </a:rPr>
              <a:t>Encryption at Rest</a:t>
            </a:r>
          </a:p>
          <a:p>
            <a:pPr marL="0" lvl="0" indent="0" algn="l" rtl="0">
              <a:lnSpc>
                <a:spcPct val="90000"/>
              </a:lnSpc>
              <a:spcBef>
                <a:spcPts val="0"/>
              </a:spcBef>
              <a:spcAft>
                <a:spcPts val="0"/>
              </a:spcAft>
              <a:buClr>
                <a:schemeClr val="lt1"/>
              </a:buClr>
              <a:buSzPts val="2400"/>
              <a:buNone/>
            </a:pPr>
            <a:r>
              <a:rPr lang="en-US" dirty="0">
                <a:solidFill>
                  <a:schemeClr val="bg2"/>
                </a:solidFill>
              </a:rPr>
              <a:t>Encryption in Flight</a:t>
            </a:r>
          </a:p>
          <a:p>
            <a:pPr marL="0" lvl="0" indent="0" algn="l" rtl="0">
              <a:lnSpc>
                <a:spcPct val="90000"/>
              </a:lnSpc>
              <a:spcBef>
                <a:spcPts val="0"/>
              </a:spcBef>
              <a:spcAft>
                <a:spcPts val="0"/>
              </a:spcAft>
              <a:buClr>
                <a:schemeClr val="lt1"/>
              </a:buClr>
              <a:buSzPts val="2400"/>
              <a:buNone/>
            </a:pPr>
            <a:r>
              <a:rPr lang="en-US" dirty="0"/>
              <a:t>Encryption in Use</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B984AF1-4758-126A-82EA-02EFA113978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698849520"/>
      </p:ext>
    </p:extLst>
  </p:cSld>
  <p:clrMapOvr>
    <a:masterClrMapping/>
  </p:clrMapOvr>
  <mc:AlternateContent xmlns:mc="http://schemas.openxmlformats.org/markup-compatibility/2006">
    <mc:Choice xmlns:p14="http://schemas.microsoft.com/office/powerpoint/2010/main" Requires="p14">
      <p:transition spd="slow" p14:dur="2000" advTm="20840"/>
    </mc:Choice>
    <mc:Fallback>
      <p:transition spd="slow" advTm="20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t>Authentication</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08D815B-1918-56A4-1534-7D0DCE857F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406"/>
    </mc:Choice>
    <mc:Fallback>
      <p:transition spd="slow" advTm="19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solidFill>
                  <a:schemeClr val="bg2"/>
                </a:solidFill>
              </a:rPr>
              <a:t>Authentication</a:t>
            </a:r>
          </a:p>
          <a:p>
            <a:pPr marL="0" lvl="0" indent="0" algn="l" rtl="0">
              <a:lnSpc>
                <a:spcPct val="90000"/>
              </a:lnSpc>
              <a:spcBef>
                <a:spcPts val="0"/>
              </a:spcBef>
              <a:spcAft>
                <a:spcPts val="0"/>
              </a:spcAft>
              <a:buClr>
                <a:schemeClr val="lt1"/>
              </a:buClr>
              <a:buSzPts val="2400"/>
              <a:buNone/>
            </a:pPr>
            <a:r>
              <a:rPr lang="en-US" dirty="0"/>
              <a:t>Authorization</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1A3BAFC-84C1-8C1A-ED32-FC2E172F0F4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605785577"/>
      </p:ext>
    </p:extLst>
  </p:cSld>
  <p:clrMapOvr>
    <a:masterClrMapping/>
  </p:clrMapOvr>
  <mc:AlternateContent xmlns:mc="http://schemas.openxmlformats.org/markup-compatibility/2006">
    <mc:Choice xmlns:p14="http://schemas.microsoft.com/office/powerpoint/2010/main" Requires="p14">
      <p:transition spd="slow" p14:dur="2000" advTm="45103"/>
    </mc:Choice>
    <mc:Fallback>
      <p:transition spd="slow" advTm="45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056411" y="1835838"/>
            <a:ext cx="8079178" cy="4753913"/>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49F6499-0715-29D5-DE1E-4331585AB61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738"/>
    </mc:Choice>
    <mc:Fallback>
      <p:transition spd="slow" advTm="38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solidFill>
                  <a:schemeClr val="bg2"/>
                </a:solidFill>
              </a:rPr>
              <a:t>Authentication</a:t>
            </a:r>
          </a:p>
          <a:p>
            <a:pPr marL="0" lvl="0" indent="0" algn="l" rtl="0">
              <a:lnSpc>
                <a:spcPct val="90000"/>
              </a:lnSpc>
              <a:spcBef>
                <a:spcPts val="0"/>
              </a:spcBef>
              <a:spcAft>
                <a:spcPts val="0"/>
              </a:spcAft>
              <a:buClr>
                <a:schemeClr val="lt1"/>
              </a:buClr>
              <a:buSzPts val="2400"/>
              <a:buNone/>
            </a:pPr>
            <a:r>
              <a:rPr lang="en-US" dirty="0">
                <a:solidFill>
                  <a:schemeClr val="bg2"/>
                </a:solidFill>
              </a:rPr>
              <a:t>Authorization</a:t>
            </a:r>
          </a:p>
          <a:p>
            <a:pPr marL="0" lvl="0" indent="0" algn="l" rtl="0">
              <a:lnSpc>
                <a:spcPct val="90000"/>
              </a:lnSpc>
              <a:spcBef>
                <a:spcPts val="0"/>
              </a:spcBef>
              <a:spcAft>
                <a:spcPts val="0"/>
              </a:spcAft>
              <a:buClr>
                <a:schemeClr val="lt1"/>
              </a:buClr>
              <a:buSzPts val="2400"/>
              <a:buNone/>
            </a:pPr>
            <a:r>
              <a:rPr lang="en-US" dirty="0"/>
              <a:t>Accounting</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3957101-BBF1-25D9-174C-0E980C8EA82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639232020"/>
      </p:ext>
    </p:extLst>
  </p:cSld>
  <p:clrMapOvr>
    <a:masterClrMapping/>
  </p:clrMapOvr>
  <mc:AlternateContent xmlns:mc="http://schemas.openxmlformats.org/markup-compatibility/2006">
    <mc:Choice xmlns:p14="http://schemas.microsoft.com/office/powerpoint/2010/main" Requires="p14">
      <p:transition spd="slow" p14:dur="2000" advTm="38926"/>
    </mc:Choice>
    <mc:Fallback>
      <p:transition spd="slow" advTm="3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At should throw Out of Range Exception when Index is Out Of Bounds</a:t>
            </a: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sz="1800" b="0" dirty="0">
                <a:solidFill>
                  <a:srgbClr val="DCDCAA"/>
                </a:solidFill>
                <a:effectLst/>
                <a:latin typeface="Consolas" panose="020B0609020204030204" pitchFamily="49" charset="0"/>
              </a:rPr>
              <a:t>TEST_F</a:t>
            </a:r>
            <a:r>
              <a:rPr lang="en-US" sz="1800" b="0" dirty="0">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CollectionTest</a:t>
            </a:r>
            <a:r>
              <a:rPr lang="en-US" sz="1800" b="0" dirty="0">
                <a:solidFill>
                  <a:srgbClr val="D4D4D4"/>
                </a:solidFill>
                <a:effectLst/>
                <a:latin typeface="Consolas" panose="020B0609020204030204" pitchFamily="49" charset="0"/>
              </a:rPr>
              <a:t>, </a:t>
            </a:r>
            <a:r>
              <a:rPr lang="en-US" sz="1800" b="0" dirty="0" err="1">
                <a:solidFill>
                  <a:srgbClr val="D4D4D4"/>
                </a:solidFill>
                <a:effectLst/>
                <a:latin typeface="Consolas" panose="020B0609020204030204" pitchFamily="49" charset="0"/>
              </a:rPr>
              <a:t>At_ShouldThrowOutOfRangeException_WhenIndexOutOfBounds</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add_entries</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5</a:t>
            </a:r>
            <a:r>
              <a:rPr lang="en-US" sz="1800" b="0" dirty="0">
                <a:solidFill>
                  <a:srgbClr val="D4D4D4"/>
                </a:solidFill>
                <a:effectLst/>
                <a:latin typeface="Consolas" panose="020B0609020204030204" pitchFamily="49" charset="0"/>
              </a:rPr>
              <a:t>);</a:t>
            </a:r>
          </a:p>
          <a:p>
            <a:br>
              <a:rPr lang="en-US" sz="1800" b="0" dirty="0">
                <a:solidFill>
                  <a:srgbClr val="D4D4D4"/>
                </a:solidFill>
                <a:effectLst/>
                <a:latin typeface="Consolas" panose="020B0609020204030204" pitchFamily="49" charset="0"/>
              </a:rPr>
            </a:br>
            <a:r>
              <a:rPr lang="en-US" sz="1800" b="0" dirty="0">
                <a:solidFill>
                  <a:srgbClr val="D4D4D4"/>
                </a:solidFill>
                <a:effectLst/>
                <a:latin typeface="Consolas" panose="020B0609020204030204" pitchFamily="49" charset="0"/>
              </a:rPr>
              <a:t>    </a:t>
            </a:r>
            <a:r>
              <a:rPr lang="en-US" sz="1800" b="0" dirty="0">
                <a:solidFill>
                  <a:srgbClr val="DCDCAA"/>
                </a:solidFill>
                <a:effectLst/>
                <a:latin typeface="Consolas" panose="020B0609020204030204" pitchFamily="49" charset="0"/>
              </a:rPr>
              <a:t>ASSERT_THROW</a:t>
            </a:r>
            <a:r>
              <a:rPr lang="en-US" sz="1800" b="0" dirty="0">
                <a:solidFill>
                  <a:srgbClr val="D4D4D4"/>
                </a:solidFill>
                <a:effectLst/>
                <a:latin typeface="Consolas" panose="020B0609020204030204" pitchFamily="49" charset="0"/>
              </a:rPr>
              <a:t>(</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at</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7</a:t>
            </a:r>
            <a:r>
              <a:rPr lang="en-US" sz="1800" b="0" dirty="0">
                <a:solidFill>
                  <a:srgbClr val="D4D4D4"/>
                </a:solidFill>
                <a:effectLst/>
                <a:latin typeface="Consolas" panose="020B0609020204030204" pitchFamily="49" charset="0"/>
              </a:rPr>
              <a:t>), std::</a:t>
            </a:r>
            <a:r>
              <a:rPr lang="en-US" sz="1800" b="0" dirty="0" err="1">
                <a:solidFill>
                  <a:srgbClr val="D4D4D4"/>
                </a:solidFill>
                <a:effectLst/>
                <a:latin typeface="Consolas" panose="020B0609020204030204" pitchFamily="49" charset="0"/>
              </a:rPr>
              <a:t>out_of_range</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C8534DE-A46A-4AFF-2453-24C7769167C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606"/>
    </mc:Choice>
    <mc:Fallback>
      <p:transition spd="slow" advTm="50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Empty should return False when Collection is not Empty</a:t>
            </a: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sz="1800" b="0" dirty="0">
                <a:solidFill>
                  <a:srgbClr val="DCDCAA"/>
                </a:solidFill>
                <a:effectLst/>
                <a:latin typeface="Consolas" panose="020B0609020204030204" pitchFamily="49" charset="0"/>
              </a:rPr>
              <a:t>TEST_F</a:t>
            </a:r>
            <a:r>
              <a:rPr lang="en-US" sz="1800" b="0" dirty="0">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CollectionTest</a:t>
            </a:r>
            <a:r>
              <a:rPr lang="en-US" sz="1800" b="0" dirty="0">
                <a:solidFill>
                  <a:srgbClr val="D4D4D4"/>
                </a:solidFill>
                <a:effectLst/>
                <a:latin typeface="Consolas" panose="020B0609020204030204" pitchFamily="49" charset="0"/>
              </a:rPr>
              <a:t>, </a:t>
            </a:r>
            <a:r>
              <a:rPr lang="en-US" sz="1800" b="0" dirty="0" err="1">
                <a:solidFill>
                  <a:srgbClr val="D4D4D4"/>
                </a:solidFill>
                <a:effectLst/>
                <a:latin typeface="Consolas" panose="020B0609020204030204" pitchFamily="49" charset="0"/>
              </a:rPr>
              <a:t>Empty_ShouldReturnFalseWhenCollectionIsNotEmpty</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add_entries</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5</a:t>
            </a:r>
            <a:r>
              <a:rPr lang="en-US" sz="1800" b="0" dirty="0">
                <a:solidFill>
                  <a:srgbClr val="D4D4D4"/>
                </a:solidFill>
                <a:effectLst/>
                <a:latin typeface="Consolas" panose="020B0609020204030204" pitchFamily="49" charset="0"/>
              </a:rPr>
              <a:t>);</a:t>
            </a:r>
          </a:p>
          <a:p>
            <a:br>
              <a:rPr lang="en-US" sz="1800" b="0" dirty="0">
                <a:solidFill>
                  <a:srgbClr val="D4D4D4"/>
                </a:solidFill>
                <a:effectLst/>
                <a:latin typeface="Consolas" panose="020B0609020204030204" pitchFamily="49" charset="0"/>
              </a:rPr>
            </a:br>
            <a:r>
              <a:rPr lang="en-US" sz="1800" b="0" dirty="0">
                <a:solidFill>
                  <a:srgbClr val="D4D4D4"/>
                </a:solidFill>
                <a:effectLst/>
                <a:latin typeface="Consolas" panose="020B0609020204030204" pitchFamily="49" charset="0"/>
              </a:rPr>
              <a:t>    </a:t>
            </a:r>
            <a:r>
              <a:rPr lang="en-US" sz="1800" b="0" dirty="0">
                <a:solidFill>
                  <a:srgbClr val="DCDCAA"/>
                </a:solidFill>
                <a:effectLst/>
                <a:latin typeface="Consolas" panose="020B0609020204030204" pitchFamily="49" charset="0"/>
              </a:rPr>
              <a:t>ASSERT_FALSE</a:t>
            </a:r>
            <a:r>
              <a:rPr lang="en-US" sz="1800" b="0" dirty="0">
                <a:solidFill>
                  <a:srgbClr val="D4D4D4"/>
                </a:solidFill>
                <a:effectLst/>
                <a:latin typeface="Consolas" panose="020B0609020204030204" pitchFamily="49" charset="0"/>
              </a:rPr>
              <a:t>(</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empty</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EBC0054-4C65-4C76-0FCD-5379E680B4F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4094929291"/>
      </p:ext>
    </p:extLst>
  </p:cSld>
  <p:clrMapOvr>
    <a:masterClrMapping/>
  </p:clrMapOvr>
  <mc:AlternateContent xmlns:mc="http://schemas.openxmlformats.org/markup-compatibility/2006">
    <mc:Choice xmlns:p14="http://schemas.microsoft.com/office/powerpoint/2010/main" Requires="p14">
      <p:transition spd="slow" p14:dur="2000" advTm="23980"/>
    </mc:Choice>
    <mc:Fallback>
      <p:transition spd="slow" advTm="2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Empty should return True when Collection is Empty</a:t>
            </a: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sz="1800" b="0" dirty="0">
                <a:solidFill>
                  <a:srgbClr val="DCDCAA"/>
                </a:solidFill>
                <a:effectLst/>
                <a:latin typeface="Consolas" panose="020B0609020204030204" pitchFamily="49" charset="0"/>
              </a:rPr>
              <a:t>TEST_F</a:t>
            </a:r>
            <a:r>
              <a:rPr lang="en-US" sz="1800" b="0" dirty="0">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CollectionTest</a:t>
            </a:r>
            <a:r>
              <a:rPr lang="en-US" sz="1800" b="0" dirty="0">
                <a:solidFill>
                  <a:srgbClr val="D4D4D4"/>
                </a:solidFill>
                <a:effectLst/>
                <a:latin typeface="Consolas" panose="020B0609020204030204" pitchFamily="49" charset="0"/>
              </a:rPr>
              <a:t>, </a:t>
            </a:r>
            <a:r>
              <a:rPr lang="en-US" sz="1800" b="0" dirty="0" err="1">
                <a:solidFill>
                  <a:srgbClr val="D4D4D4"/>
                </a:solidFill>
                <a:effectLst/>
                <a:latin typeface="Consolas" panose="020B0609020204030204" pitchFamily="49" charset="0"/>
              </a:rPr>
              <a:t>Empty_ShouldReturnTrueWhenCollectionIsEmpty</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a:solidFill>
                  <a:srgbClr val="DCDCAA"/>
                </a:solidFill>
                <a:effectLst/>
                <a:latin typeface="Consolas" panose="020B0609020204030204" pitchFamily="49" charset="0"/>
              </a:rPr>
              <a:t>ASSERT_TRUE</a:t>
            </a:r>
            <a:r>
              <a:rPr lang="en-US" sz="1800" b="0" dirty="0">
                <a:solidFill>
                  <a:srgbClr val="D4D4D4"/>
                </a:solidFill>
                <a:effectLst/>
                <a:latin typeface="Consolas" panose="020B0609020204030204" pitchFamily="49" charset="0"/>
              </a:rPr>
              <a:t>(</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empty</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0C8B148-70CF-DB19-046B-B5BEDE48A5C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4035907333"/>
      </p:ext>
    </p:extLst>
  </p:cSld>
  <p:clrMapOvr>
    <a:masterClrMapping/>
  </p:clrMapOvr>
  <mc:AlternateContent xmlns:mc="http://schemas.openxmlformats.org/markup-compatibility/2006">
    <mc:Choice xmlns:p14="http://schemas.microsoft.com/office/powerpoint/2010/main" Requires="p14">
      <p:transition spd="slow" p14:dur="2000" advTm="19206"/>
    </mc:Choice>
    <mc:Fallback>
      <p:transition spd="slow" advTm="19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Reserve should increase Capacity but not Size</a:t>
            </a: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sz="1800" b="0" dirty="0">
                <a:solidFill>
                  <a:srgbClr val="DCDCAA"/>
                </a:solidFill>
                <a:effectLst/>
                <a:latin typeface="Consolas" panose="020B0609020204030204" pitchFamily="49" charset="0"/>
              </a:rPr>
              <a:t>TEST_F</a:t>
            </a:r>
            <a:r>
              <a:rPr lang="en-US" sz="1800" b="0" dirty="0">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CollectionTest</a:t>
            </a:r>
            <a:r>
              <a:rPr lang="en-US" sz="1800" b="0" dirty="0">
                <a:solidFill>
                  <a:srgbClr val="D4D4D4"/>
                </a:solidFill>
                <a:effectLst/>
                <a:latin typeface="Consolas" panose="020B0609020204030204" pitchFamily="49" charset="0"/>
              </a:rPr>
              <a:t>, </a:t>
            </a:r>
            <a:r>
              <a:rPr lang="en-US" sz="1800" b="0" dirty="0" err="1">
                <a:solidFill>
                  <a:srgbClr val="D4D4D4"/>
                </a:solidFill>
                <a:effectLst/>
                <a:latin typeface="Consolas" panose="020B0609020204030204" pitchFamily="49" charset="0"/>
              </a:rPr>
              <a:t>Reserve_ShouldIncreaseCapacity_ButNotSize</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add_entries</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5</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reserve</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7</a:t>
            </a:r>
            <a:r>
              <a:rPr lang="en-US" sz="1800" b="0" dirty="0">
                <a:solidFill>
                  <a:srgbClr val="D4D4D4"/>
                </a:solidFill>
                <a:effectLst/>
                <a:latin typeface="Consolas" panose="020B0609020204030204" pitchFamily="49" charset="0"/>
              </a:rPr>
              <a:t>);</a:t>
            </a:r>
          </a:p>
          <a:p>
            <a:br>
              <a:rPr lang="en-US" sz="1800" b="0" dirty="0">
                <a:solidFill>
                  <a:srgbClr val="D4D4D4"/>
                </a:solidFill>
                <a:effectLst/>
                <a:latin typeface="Consolas" panose="020B0609020204030204" pitchFamily="49" charset="0"/>
              </a:rPr>
            </a:br>
            <a:r>
              <a:rPr lang="en-US" sz="1800" b="0" dirty="0">
                <a:solidFill>
                  <a:srgbClr val="D4D4D4"/>
                </a:solidFill>
                <a:effectLst/>
                <a:latin typeface="Consolas" panose="020B0609020204030204" pitchFamily="49" charset="0"/>
              </a:rPr>
              <a:t>    </a:t>
            </a:r>
            <a:r>
              <a:rPr lang="en-US" sz="1800" b="0" dirty="0">
                <a:solidFill>
                  <a:srgbClr val="DCDCAA"/>
                </a:solidFill>
                <a:effectLst/>
                <a:latin typeface="Consolas" panose="020B0609020204030204" pitchFamily="49" charset="0"/>
              </a:rPr>
              <a:t>ASSERT_EQ</a:t>
            </a:r>
            <a:r>
              <a:rPr lang="en-US" sz="1800" b="0" dirty="0">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size_t</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5</a:t>
            </a:r>
            <a:r>
              <a:rPr lang="en-US" sz="1800" b="0" dirty="0">
                <a:solidFill>
                  <a:srgbClr val="D4D4D4"/>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size</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a:solidFill>
                  <a:srgbClr val="DCDCAA"/>
                </a:solidFill>
                <a:effectLst/>
                <a:latin typeface="Consolas" panose="020B0609020204030204" pitchFamily="49" charset="0"/>
              </a:rPr>
              <a:t>ASSERT_EQ</a:t>
            </a:r>
            <a:r>
              <a:rPr lang="en-US" sz="1800" b="0" dirty="0">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size_t</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7</a:t>
            </a:r>
            <a:r>
              <a:rPr lang="en-US" sz="1800" b="0" dirty="0">
                <a:solidFill>
                  <a:srgbClr val="D4D4D4"/>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capacity</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870B5C7-E1D5-FA91-D2FE-27AF6E9327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687477611"/>
      </p:ext>
    </p:extLst>
  </p:cSld>
  <p:clrMapOvr>
    <a:masterClrMapping/>
  </p:clrMapOvr>
  <mc:AlternateContent xmlns:mc="http://schemas.openxmlformats.org/markup-compatibility/2006">
    <mc:Choice xmlns:p14="http://schemas.microsoft.com/office/powerpoint/2010/main" Requires="p14">
      <p:transition spd="slow" p14:dur="2000" advTm="53532"/>
    </mc:Choice>
    <mc:Fallback>
      <p:transition spd="slow" advTm="53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Pop Back should remove last Index</a:t>
            </a: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sz="1800" b="0" dirty="0">
                <a:solidFill>
                  <a:srgbClr val="DCDCAA"/>
                </a:solidFill>
                <a:effectLst/>
                <a:latin typeface="Consolas" panose="020B0609020204030204" pitchFamily="49" charset="0"/>
              </a:rPr>
              <a:t>TEST_F</a:t>
            </a:r>
            <a:r>
              <a:rPr lang="en-US" sz="1800" b="0" dirty="0">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CollectionTest</a:t>
            </a:r>
            <a:r>
              <a:rPr lang="en-US" sz="1800" b="0" dirty="0">
                <a:solidFill>
                  <a:srgbClr val="D4D4D4"/>
                </a:solidFill>
                <a:effectLst/>
                <a:latin typeface="Consolas" panose="020B0609020204030204" pitchFamily="49" charset="0"/>
              </a:rPr>
              <a:t>, </a:t>
            </a:r>
            <a:r>
              <a:rPr lang="en-US" sz="1800" b="0" dirty="0" err="1">
                <a:solidFill>
                  <a:srgbClr val="D4D4D4"/>
                </a:solidFill>
                <a:effectLst/>
                <a:latin typeface="Consolas" panose="020B0609020204030204" pitchFamily="49" charset="0"/>
              </a:rPr>
              <a:t>PopBack_ShouldRemoveLastIndex</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add_entries</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5</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err="1">
                <a:solidFill>
                  <a:srgbClr val="DCDCAA"/>
                </a:solidFill>
                <a:effectLst/>
                <a:latin typeface="Consolas" panose="020B0609020204030204" pitchFamily="49" charset="0"/>
              </a:rPr>
              <a:t>push_back</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1492</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err="1">
                <a:solidFill>
                  <a:srgbClr val="DCDCAA"/>
                </a:solidFill>
                <a:effectLst/>
                <a:latin typeface="Consolas" panose="020B0609020204030204" pitchFamily="49" charset="0"/>
              </a:rPr>
              <a:t>pop_back</a:t>
            </a:r>
            <a:r>
              <a:rPr lang="en-US" sz="1800" b="0" dirty="0">
                <a:solidFill>
                  <a:srgbClr val="D4D4D4"/>
                </a:solidFill>
                <a:effectLst/>
                <a:latin typeface="Consolas" panose="020B0609020204030204" pitchFamily="49" charset="0"/>
              </a:rPr>
              <a:t>();</a:t>
            </a:r>
          </a:p>
          <a:p>
            <a:br>
              <a:rPr lang="en-US" sz="1800" b="0" dirty="0">
                <a:solidFill>
                  <a:srgbClr val="D4D4D4"/>
                </a:solidFill>
                <a:effectLst/>
                <a:latin typeface="Consolas" panose="020B0609020204030204" pitchFamily="49" charset="0"/>
              </a:rPr>
            </a:br>
            <a:r>
              <a:rPr lang="en-US" sz="1800" b="0" dirty="0">
                <a:solidFill>
                  <a:srgbClr val="D4D4D4"/>
                </a:solidFill>
                <a:effectLst/>
                <a:latin typeface="Consolas" panose="020B0609020204030204" pitchFamily="49" charset="0"/>
              </a:rPr>
              <a:t>    </a:t>
            </a:r>
            <a:r>
              <a:rPr lang="en-US" sz="1800" b="0" dirty="0">
                <a:solidFill>
                  <a:srgbClr val="DCDCAA"/>
                </a:solidFill>
                <a:effectLst/>
                <a:latin typeface="Consolas" panose="020B0609020204030204" pitchFamily="49" charset="0"/>
              </a:rPr>
              <a:t>ASSERT_FALSE</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1492</a:t>
            </a:r>
            <a:r>
              <a:rPr lang="en-US" sz="1800" b="0" dirty="0">
                <a:solidFill>
                  <a:srgbClr val="D4D4D4"/>
                </a:solidFill>
                <a:effectLst/>
                <a:latin typeface="Consolas" panose="020B0609020204030204" pitchFamily="49" charset="0"/>
              </a:rPr>
              <a:t> == </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at</a:t>
            </a:r>
            <a:r>
              <a:rPr lang="en-US" sz="1800" b="0" dirty="0">
                <a:solidFill>
                  <a:srgbClr val="D4D4D4"/>
                </a:solidFill>
                <a:effectLst/>
                <a:latin typeface="Consolas" panose="020B0609020204030204" pitchFamily="49" charset="0"/>
              </a:rPr>
              <a:t>(</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size</a:t>
            </a:r>
            <a:r>
              <a:rPr lang="en-US" sz="1800" b="0" dirty="0">
                <a:solidFill>
                  <a:srgbClr val="D4D4D4"/>
                </a:solidFill>
                <a:effectLst/>
                <a:latin typeface="Consolas" panose="020B0609020204030204" pitchFamily="49" charset="0"/>
              </a:rPr>
              <a:t>() - </a:t>
            </a:r>
            <a:r>
              <a:rPr lang="en-US" sz="1800" b="0" dirty="0">
                <a:solidFill>
                  <a:srgbClr val="B5CEA8"/>
                </a:solidFill>
                <a:effectLst/>
                <a:latin typeface="Consolas" panose="020B0609020204030204" pitchFamily="49" charset="0"/>
              </a:rPr>
              <a:t>1</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ABF24B8-B950-C9B4-EAF1-100363E6E98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239160871"/>
      </p:ext>
    </p:extLst>
  </p:cSld>
  <p:clrMapOvr>
    <a:masterClrMapping/>
  </p:clrMapOvr>
  <mc:AlternateContent xmlns:mc="http://schemas.openxmlformats.org/markup-compatibility/2006">
    <mc:Choice xmlns:p14="http://schemas.microsoft.com/office/powerpoint/2010/main" Requires="p14">
      <p:transition spd="slow" p14:dur="2000" advTm="41945"/>
    </mc:Choice>
    <mc:Fallback>
      <p:transition spd="slow" advTm="41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Push Back should add Value to last Index</a:t>
            </a: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r>
              <a:rPr lang="en-US" sz="1800" b="0" dirty="0">
                <a:solidFill>
                  <a:srgbClr val="DCDCAA"/>
                </a:solidFill>
                <a:effectLst/>
                <a:latin typeface="Consolas" panose="020B0609020204030204" pitchFamily="49" charset="0"/>
              </a:rPr>
              <a:t>TEST_F</a:t>
            </a:r>
            <a:r>
              <a:rPr lang="en-US" sz="1800" b="0" dirty="0">
                <a:solidFill>
                  <a:srgbClr val="D4D4D4"/>
                </a:solidFill>
                <a:effectLst/>
                <a:latin typeface="Consolas" panose="020B0609020204030204" pitchFamily="49" charset="0"/>
              </a:rPr>
              <a:t>(</a:t>
            </a:r>
            <a:r>
              <a:rPr lang="en-US" sz="1800" b="0" dirty="0" err="1">
                <a:solidFill>
                  <a:srgbClr val="4EC9B0"/>
                </a:solidFill>
                <a:effectLst/>
                <a:latin typeface="Consolas" panose="020B0609020204030204" pitchFamily="49" charset="0"/>
              </a:rPr>
              <a:t>CollectionTest</a:t>
            </a:r>
            <a:r>
              <a:rPr lang="en-US" sz="1800" b="0" dirty="0">
                <a:solidFill>
                  <a:srgbClr val="D4D4D4"/>
                </a:solidFill>
                <a:effectLst/>
                <a:latin typeface="Consolas" panose="020B0609020204030204" pitchFamily="49" charset="0"/>
              </a:rPr>
              <a:t>, </a:t>
            </a:r>
            <a:r>
              <a:rPr lang="en-US" sz="1800" b="0" dirty="0" err="1">
                <a:solidFill>
                  <a:srgbClr val="D4D4D4"/>
                </a:solidFill>
                <a:effectLst/>
                <a:latin typeface="Consolas" panose="020B0609020204030204" pitchFamily="49" charset="0"/>
              </a:rPr>
              <a:t>PushBack_ShouldAddValueToLastIndex</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err="1">
                <a:solidFill>
                  <a:srgbClr val="DCDCAA"/>
                </a:solidFill>
                <a:effectLst/>
                <a:latin typeface="Consolas" panose="020B0609020204030204" pitchFamily="49" charset="0"/>
              </a:rPr>
              <a:t>push_back</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1492</a:t>
            </a:r>
            <a:r>
              <a:rPr lang="en-US" sz="1800" b="0" dirty="0">
                <a:solidFill>
                  <a:srgbClr val="D4D4D4"/>
                </a:solidFill>
                <a:effectLst/>
                <a:latin typeface="Consolas" panose="020B0609020204030204" pitchFamily="49" charset="0"/>
              </a:rPr>
              <a:t>);</a:t>
            </a:r>
          </a:p>
          <a:p>
            <a:br>
              <a:rPr lang="en-US" sz="1800" b="0" dirty="0">
                <a:solidFill>
                  <a:srgbClr val="D4D4D4"/>
                </a:solidFill>
                <a:effectLst/>
                <a:latin typeface="Consolas" panose="020B0609020204030204" pitchFamily="49" charset="0"/>
              </a:rPr>
            </a:br>
            <a:r>
              <a:rPr lang="en-US" sz="1800" b="0" dirty="0">
                <a:solidFill>
                  <a:srgbClr val="D4D4D4"/>
                </a:solidFill>
                <a:effectLst/>
                <a:latin typeface="Consolas" panose="020B0609020204030204" pitchFamily="49" charset="0"/>
              </a:rPr>
              <a:t>    </a:t>
            </a:r>
            <a:r>
              <a:rPr lang="en-US" sz="1800" b="0" dirty="0">
                <a:solidFill>
                  <a:srgbClr val="DCDCAA"/>
                </a:solidFill>
                <a:effectLst/>
                <a:latin typeface="Consolas" panose="020B0609020204030204" pitchFamily="49" charset="0"/>
              </a:rPr>
              <a:t>ASSERT_EQ</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1492</a:t>
            </a:r>
            <a:r>
              <a:rPr lang="en-US" sz="1800" b="0" dirty="0">
                <a:solidFill>
                  <a:srgbClr val="D4D4D4"/>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at</a:t>
            </a:r>
            <a:r>
              <a:rPr lang="en-US" sz="1800" b="0" dirty="0">
                <a:solidFill>
                  <a:srgbClr val="D4D4D4"/>
                </a:solidFill>
                <a:effectLst/>
                <a:latin typeface="Consolas" panose="020B0609020204030204" pitchFamily="49" charset="0"/>
              </a:rPr>
              <a:t>(</a:t>
            </a:r>
            <a:r>
              <a:rPr lang="en-US" sz="1800" b="0" dirty="0">
                <a:solidFill>
                  <a:srgbClr val="9CDCFE"/>
                </a:solidFill>
                <a:effectLst/>
                <a:latin typeface="Consolas" panose="020B0609020204030204" pitchFamily="49" charset="0"/>
              </a:rPr>
              <a:t>collection</a:t>
            </a:r>
            <a:r>
              <a:rPr lang="en-US" sz="1800" b="0" dirty="0">
                <a:solidFill>
                  <a:srgbClr val="D4D4D4"/>
                </a:solidFill>
                <a:effectLst/>
                <a:latin typeface="Consolas" panose="020B0609020204030204" pitchFamily="49" charset="0"/>
              </a:rPr>
              <a:t>-&gt;</a:t>
            </a:r>
            <a:r>
              <a:rPr lang="en-US" sz="1800" b="0" dirty="0">
                <a:solidFill>
                  <a:srgbClr val="DCDCAA"/>
                </a:solidFill>
                <a:effectLst/>
                <a:latin typeface="Consolas" panose="020B0609020204030204" pitchFamily="49" charset="0"/>
              </a:rPr>
              <a:t>size</a:t>
            </a:r>
            <a:r>
              <a:rPr lang="en-US" sz="1800" b="0" dirty="0">
                <a:solidFill>
                  <a:srgbClr val="D4D4D4"/>
                </a:solidFill>
                <a:effectLst/>
                <a:latin typeface="Consolas" panose="020B0609020204030204" pitchFamily="49" charset="0"/>
              </a:rPr>
              <a:t>() - </a:t>
            </a:r>
            <a:r>
              <a:rPr lang="en-US" sz="1800" b="0" dirty="0">
                <a:solidFill>
                  <a:srgbClr val="B5CEA8"/>
                </a:solidFill>
                <a:effectLst/>
                <a:latin typeface="Consolas" panose="020B0609020204030204" pitchFamily="49" charset="0"/>
              </a:rPr>
              <a:t>1</a:t>
            </a:r>
            <a:r>
              <a:rPr lang="en-US" sz="1800" b="0" dirty="0">
                <a:solidFill>
                  <a:srgbClr val="D4D4D4"/>
                </a:solidFill>
                <a:effectLst/>
                <a:latin typeface="Consolas" panose="020B0609020204030204" pitchFamily="49" charset="0"/>
              </a:rPr>
              <a:t>));</a:t>
            </a:r>
          </a:p>
          <a:p>
            <a:r>
              <a:rPr lang="en-US" sz="1800" b="0" dirty="0">
                <a:solidFill>
                  <a:srgbClr val="D4D4D4"/>
                </a:solidFill>
                <a:effectLst/>
                <a:latin typeface="Consolas" panose="020B06090202040302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A109A3E-0D4A-3F19-2F45-8C787189190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312688956"/>
      </p:ext>
    </p:extLst>
  </p:cSld>
  <p:clrMapOvr>
    <a:masterClrMapping/>
  </p:clrMapOvr>
  <mc:AlternateContent xmlns:mc="http://schemas.openxmlformats.org/markup-compatibility/2006">
    <mc:Choice xmlns:p14="http://schemas.microsoft.com/office/powerpoint/2010/main" Requires="p14">
      <p:transition spd="slow" p14:dur="2000" advTm="28149"/>
    </mc:Choice>
    <mc:Fallback>
      <p:transition spd="slow" advTm="28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9347B62-66E3-4B48-8855-97479D3D545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3586"/>
    </mc:Choice>
    <mc:Fallback>
      <p:transition spd="slow" advTm="93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500"/>
              </a:spcBef>
              <a:spcAft>
                <a:spcPts val="0"/>
              </a:spcAft>
              <a:buClr>
                <a:schemeClr val="lt1"/>
              </a:buClr>
              <a:buSzPts val="2000"/>
              <a:buNone/>
            </a:pPr>
            <a:r>
              <a:rPr lang="en-US" sz="3600" dirty="0"/>
              <a:t>Integrated Development Environment – Visual Studio</a:t>
            </a:r>
            <a:endParaRPr lang="en-US" sz="1600" dirty="0"/>
          </a:p>
          <a:p>
            <a:pPr marL="457200" lvl="1" indent="0" algn="l" rtl="0">
              <a:lnSpc>
                <a:spcPct val="90000"/>
              </a:lnSpc>
              <a:spcBef>
                <a:spcPts val="50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29CAD0C-98AB-6D74-68C9-2C6F96B290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295"/>
    </mc:Choice>
    <mc:Fallback>
      <p:transition spd="slow" advTm="17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500"/>
              </a:spcBef>
              <a:spcAft>
                <a:spcPts val="0"/>
              </a:spcAft>
              <a:buClr>
                <a:schemeClr val="lt1"/>
              </a:buClr>
              <a:buSzPts val="2000"/>
              <a:buNone/>
            </a:pPr>
            <a:r>
              <a:rPr lang="en-US" sz="3600" dirty="0">
                <a:solidFill>
                  <a:schemeClr val="bg2"/>
                </a:solidFill>
              </a:rPr>
              <a:t>Integrated Development Environment – Visual Studio</a:t>
            </a:r>
          </a:p>
          <a:p>
            <a:pPr marL="457200" lvl="1" indent="0" algn="l" rtl="0">
              <a:lnSpc>
                <a:spcPct val="90000"/>
              </a:lnSpc>
              <a:spcBef>
                <a:spcPts val="500"/>
              </a:spcBef>
              <a:spcAft>
                <a:spcPts val="0"/>
              </a:spcAft>
              <a:buClr>
                <a:schemeClr val="lt1"/>
              </a:buClr>
              <a:buSzPts val="2000"/>
              <a:buNone/>
            </a:pPr>
            <a:r>
              <a:rPr lang="en-US" sz="3600" dirty="0"/>
              <a:t>Static Analyzer – </a:t>
            </a:r>
            <a:r>
              <a:rPr lang="en-US" sz="3600" dirty="0" err="1"/>
              <a:t>Resharper</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B368030-C7EB-3975-E3F0-93331A67EC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4061404841"/>
      </p:ext>
    </p:extLst>
  </p:cSld>
  <p:clrMapOvr>
    <a:masterClrMapping/>
  </p:clrMapOvr>
  <mc:AlternateContent xmlns:mc="http://schemas.openxmlformats.org/markup-compatibility/2006">
    <mc:Choice xmlns:p14="http://schemas.microsoft.com/office/powerpoint/2010/main" Requires="p14">
      <p:transition spd="slow" p14:dur="2000" advTm="11860"/>
    </mc:Choice>
    <mc:Fallback>
      <p:transition spd="slow" advTm="11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113190097"/>
              </p:ext>
            </p:extLst>
          </p:nvPr>
        </p:nvGraphicFramePr>
        <p:xfrm>
          <a:off x="685800" y="2145853"/>
          <a:ext cx="10321325" cy="3953846"/>
        </p:xfrm>
        <a:graphic>
          <a:graphicData uri="http://schemas.openxmlformats.org/drawingml/2006/table">
            <a:tbl>
              <a:tblPr firstRow="1" firstCol="1">
                <a:noFill/>
                <a:tableStyleId>{802198C4-3087-4945-87E3-76CBB3509B7E}</a:tableStyleId>
              </a:tblPr>
              <a:tblGrid>
                <a:gridCol w="5309270">
                  <a:extLst>
                    <a:ext uri="{9D8B030D-6E8A-4147-A177-3AD203B41FA5}">
                      <a16:colId xmlns:a16="http://schemas.microsoft.com/office/drawing/2014/main" val="20000"/>
                    </a:ext>
                  </a:extLst>
                </a:gridCol>
                <a:gridCol w="5012055">
                  <a:extLst>
                    <a:ext uri="{9D8B030D-6E8A-4147-A177-3AD203B41FA5}">
                      <a16:colId xmlns:a16="http://schemas.microsoft.com/office/drawing/2014/main" val="20001"/>
                    </a:ext>
                  </a:extLst>
                </a:gridCol>
              </a:tblGrid>
              <a:tr h="1976923">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ln>
                            <a:solidFill>
                              <a:sysClr val="windowText" lastClr="000000"/>
                            </a:solidFill>
                          </a:ln>
                          <a:solidFill>
                            <a:schemeClr val="bg1"/>
                          </a:solidFill>
                        </a:rPr>
                        <a:t>Likely</a:t>
                      </a:r>
                      <a:endParaRPr sz="1800" u="none" strike="noStrike" cap="none" dirty="0">
                        <a:ln>
                          <a:solidFill>
                            <a:sysClr val="windowText" lastClr="000000"/>
                          </a:solidFill>
                        </a:ln>
                        <a:solidFill>
                          <a:schemeClr val="bg1"/>
                        </a:solidFill>
                      </a:endParaRP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Accessing Freed Memory</a:t>
                      </a: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Integer Overflows</a:t>
                      </a: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String Correctness</a:t>
                      </a:r>
                      <a:endParaRPr sz="3200" u="none" strike="noStrike" cap="none" dirty="0">
                        <a:ln>
                          <a:solidFill>
                            <a:sysClr val="windowText" lastClr="000000"/>
                          </a:solidFill>
                        </a:ln>
                        <a:solidFill>
                          <a:schemeClr val="bg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ln>
                            <a:solidFill>
                              <a:sysClr val="windowText" lastClr="000000"/>
                            </a:solidFill>
                          </a:ln>
                          <a:solidFill>
                            <a:schemeClr val="bg1"/>
                          </a:solidFill>
                        </a:rPr>
                        <a:t>Priority</a:t>
                      </a:r>
                      <a:endParaRPr sz="1800" u="none" strike="noStrike" cap="none" dirty="0">
                        <a:ln>
                          <a:solidFill>
                            <a:sysClr val="windowText" lastClr="000000"/>
                          </a:solidFill>
                        </a:ln>
                        <a:solidFill>
                          <a:schemeClr val="bg1"/>
                        </a:solidFill>
                      </a:endParaRP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SQL Injection</a:t>
                      </a: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Integer Conversions</a:t>
                      </a: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Free Allocated Memory</a:t>
                      </a:r>
                      <a:endParaRPr sz="1200" u="none" strike="noStrike" cap="none" dirty="0">
                        <a:ln>
                          <a:solidFill>
                            <a:sysClr val="windowText" lastClr="000000"/>
                          </a:solidFill>
                        </a:ln>
                        <a:solidFill>
                          <a:schemeClr val="bg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1976923">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ln>
                            <a:solidFill>
                              <a:sysClr val="windowText" lastClr="000000"/>
                            </a:solidFill>
                          </a:ln>
                          <a:solidFill>
                            <a:schemeClr val="bg1"/>
                          </a:solidFill>
                        </a:rPr>
                        <a:t>Low priority</a:t>
                      </a:r>
                      <a:endParaRPr sz="1800" u="none" strike="noStrike" cap="none" dirty="0">
                        <a:ln>
                          <a:solidFill>
                            <a:sysClr val="windowText" lastClr="000000"/>
                          </a:solidFill>
                        </a:ln>
                        <a:solidFill>
                          <a:schemeClr val="bg1"/>
                        </a:solidFill>
                      </a:endParaRP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Using Assertions to Validate Input</a:t>
                      </a: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Handle All Exceptions</a:t>
                      </a:r>
                      <a:endParaRPr sz="1200" u="none" strike="noStrike" cap="none" dirty="0">
                        <a:ln>
                          <a:solidFill>
                            <a:sysClr val="windowText" lastClr="000000"/>
                          </a:solidFill>
                        </a:ln>
                        <a:solidFill>
                          <a:schemeClr val="bg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ln>
                            <a:solidFill>
                              <a:sysClr val="windowText" lastClr="000000"/>
                            </a:solidFill>
                          </a:ln>
                          <a:solidFill>
                            <a:schemeClr val="bg1"/>
                          </a:solidFill>
                        </a:rPr>
                        <a:t>Unlikely</a:t>
                      </a:r>
                      <a:endParaRPr sz="1800" u="none" strike="noStrike" cap="none" dirty="0">
                        <a:ln>
                          <a:solidFill>
                            <a:sysClr val="windowText" lastClr="000000"/>
                          </a:solidFill>
                        </a:ln>
                        <a:solidFill>
                          <a:schemeClr val="bg1"/>
                        </a:solidFill>
                      </a:endParaRP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Floats in loop Counters</a:t>
                      </a: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ln>
                            <a:solidFill>
                              <a:sysClr val="windowText" lastClr="000000"/>
                            </a:solidFill>
                          </a:ln>
                          <a:solidFill>
                            <a:schemeClr val="bg1"/>
                          </a:solidFill>
                        </a:rPr>
                        <a:t>Bitwise and Boolean Operators</a:t>
                      </a:r>
                      <a:endParaRPr sz="1200" u="none" strike="noStrike" cap="none" dirty="0">
                        <a:ln>
                          <a:solidFill>
                            <a:sysClr val="windowText" lastClr="000000"/>
                          </a:solidFill>
                        </a:ln>
                        <a:solidFill>
                          <a:schemeClr val="bg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7B46614-2265-B40F-B6AC-A2BFDCF2DD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677"/>
    </mc:Choice>
    <mc:Fallback>
      <p:transition spd="slow" advTm="4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500"/>
              </a:spcBef>
              <a:spcAft>
                <a:spcPts val="0"/>
              </a:spcAft>
              <a:buClr>
                <a:schemeClr val="lt1"/>
              </a:buClr>
              <a:buSzPts val="2000"/>
              <a:buNone/>
            </a:pPr>
            <a:r>
              <a:rPr lang="en-US" sz="3600" dirty="0">
                <a:solidFill>
                  <a:schemeClr val="bg2"/>
                </a:solidFill>
              </a:rPr>
              <a:t>Integrated Development Environment – Visual Studio</a:t>
            </a:r>
          </a:p>
          <a:p>
            <a:pPr marL="457200" lvl="1" indent="0" algn="l" rtl="0">
              <a:lnSpc>
                <a:spcPct val="90000"/>
              </a:lnSpc>
              <a:spcBef>
                <a:spcPts val="500"/>
              </a:spcBef>
              <a:spcAft>
                <a:spcPts val="0"/>
              </a:spcAft>
              <a:buClr>
                <a:schemeClr val="lt1"/>
              </a:buClr>
              <a:buSzPts val="2000"/>
              <a:buNone/>
            </a:pPr>
            <a:r>
              <a:rPr lang="en-US" sz="3600" dirty="0">
                <a:solidFill>
                  <a:schemeClr val="bg2"/>
                </a:solidFill>
              </a:rPr>
              <a:t>Static Analyzer – </a:t>
            </a:r>
            <a:r>
              <a:rPr lang="en-US" sz="3600" dirty="0" err="1">
                <a:solidFill>
                  <a:schemeClr val="bg2"/>
                </a:solidFill>
              </a:rPr>
              <a:t>Resharper</a:t>
            </a:r>
            <a:endParaRPr lang="en-US" sz="3600" dirty="0">
              <a:solidFill>
                <a:schemeClr val="bg2"/>
              </a:solidFill>
            </a:endParaRPr>
          </a:p>
          <a:p>
            <a:pPr marL="457200" lvl="1" indent="0" algn="l" rtl="0">
              <a:lnSpc>
                <a:spcPct val="90000"/>
              </a:lnSpc>
              <a:spcBef>
                <a:spcPts val="500"/>
              </a:spcBef>
              <a:spcAft>
                <a:spcPts val="0"/>
              </a:spcAft>
              <a:buClr>
                <a:schemeClr val="lt1"/>
              </a:buClr>
              <a:buSzPts val="2000"/>
              <a:buNone/>
            </a:pPr>
            <a:r>
              <a:rPr lang="en-US" sz="3600" dirty="0"/>
              <a:t>Unit Testing – </a:t>
            </a:r>
            <a:r>
              <a:rPr lang="en-US" sz="3600" dirty="0" err="1"/>
              <a:t>Xunit</a:t>
            </a:r>
            <a:endParaRPr lang="en-US" sz="3600" dirty="0"/>
          </a:p>
          <a:p>
            <a:pPr marL="457200" lvl="1" indent="0" algn="l" rtl="0">
              <a:lnSpc>
                <a:spcPct val="90000"/>
              </a:lnSpc>
              <a:spcBef>
                <a:spcPts val="500"/>
              </a:spcBef>
              <a:spcAft>
                <a:spcPts val="0"/>
              </a:spcAft>
              <a:buClr>
                <a:schemeClr val="lt1"/>
              </a:buClr>
              <a:buSzPts val="2000"/>
              <a:buNone/>
            </a:pPr>
            <a:endParaRPr lang="en-US" sz="1600" dirty="0"/>
          </a:p>
          <a:p>
            <a:pPr marL="457200" lvl="1" indent="0" algn="l" rtl="0">
              <a:lnSpc>
                <a:spcPct val="90000"/>
              </a:lnSpc>
              <a:spcBef>
                <a:spcPts val="50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C3D95CC-37E1-2EA1-BBF8-59CE55BBAF0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784720241"/>
      </p:ext>
    </p:extLst>
  </p:cSld>
  <p:clrMapOvr>
    <a:masterClrMapping/>
  </p:clrMapOvr>
  <mc:AlternateContent xmlns:mc="http://schemas.openxmlformats.org/markup-compatibility/2006">
    <mc:Choice xmlns:p14="http://schemas.microsoft.com/office/powerpoint/2010/main" Requires="p14">
      <p:transition spd="slow" p14:dur="2000" advTm="5715"/>
    </mc:Choice>
    <mc:Fallback>
      <p:transition spd="slow" advTm="5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500"/>
              </a:spcBef>
              <a:spcAft>
                <a:spcPts val="0"/>
              </a:spcAft>
              <a:buClr>
                <a:schemeClr val="lt1"/>
              </a:buClr>
              <a:buSzPts val="2000"/>
              <a:buNone/>
            </a:pPr>
            <a:r>
              <a:rPr lang="en-US" sz="3600" dirty="0">
                <a:solidFill>
                  <a:schemeClr val="bg2"/>
                </a:solidFill>
              </a:rPr>
              <a:t>Integrated Development Environment – Visual Studio</a:t>
            </a:r>
          </a:p>
          <a:p>
            <a:pPr marL="457200" lvl="1" indent="0" algn="l" rtl="0">
              <a:lnSpc>
                <a:spcPct val="90000"/>
              </a:lnSpc>
              <a:spcBef>
                <a:spcPts val="500"/>
              </a:spcBef>
              <a:spcAft>
                <a:spcPts val="0"/>
              </a:spcAft>
              <a:buClr>
                <a:schemeClr val="lt1"/>
              </a:buClr>
              <a:buSzPts val="2000"/>
              <a:buNone/>
            </a:pPr>
            <a:r>
              <a:rPr lang="en-US" sz="3600" dirty="0">
                <a:solidFill>
                  <a:schemeClr val="bg2"/>
                </a:solidFill>
              </a:rPr>
              <a:t>Static Analyzer – </a:t>
            </a:r>
            <a:r>
              <a:rPr lang="en-US" sz="3600" dirty="0" err="1">
                <a:solidFill>
                  <a:schemeClr val="bg2"/>
                </a:solidFill>
              </a:rPr>
              <a:t>Resharper</a:t>
            </a:r>
            <a:endParaRPr lang="en-US" sz="3600" dirty="0">
              <a:solidFill>
                <a:schemeClr val="bg2"/>
              </a:solidFill>
            </a:endParaRPr>
          </a:p>
          <a:p>
            <a:pPr marL="457200" lvl="1" indent="0" algn="l" rtl="0">
              <a:lnSpc>
                <a:spcPct val="90000"/>
              </a:lnSpc>
              <a:spcBef>
                <a:spcPts val="500"/>
              </a:spcBef>
              <a:spcAft>
                <a:spcPts val="0"/>
              </a:spcAft>
              <a:buClr>
                <a:schemeClr val="lt1"/>
              </a:buClr>
              <a:buSzPts val="2000"/>
              <a:buNone/>
            </a:pPr>
            <a:r>
              <a:rPr lang="en-US" sz="3600" dirty="0">
                <a:solidFill>
                  <a:schemeClr val="bg2"/>
                </a:solidFill>
              </a:rPr>
              <a:t>Unit Testing – </a:t>
            </a:r>
            <a:r>
              <a:rPr lang="en-US" sz="3600" dirty="0" err="1">
                <a:solidFill>
                  <a:schemeClr val="bg2"/>
                </a:solidFill>
              </a:rPr>
              <a:t>Xunit</a:t>
            </a:r>
            <a:endParaRPr lang="en-US" sz="3600" dirty="0">
              <a:solidFill>
                <a:schemeClr val="bg2"/>
              </a:solidFill>
            </a:endParaRPr>
          </a:p>
          <a:p>
            <a:pPr marL="457200" lvl="1" indent="0" algn="l" rtl="0">
              <a:lnSpc>
                <a:spcPct val="90000"/>
              </a:lnSpc>
              <a:spcBef>
                <a:spcPts val="500"/>
              </a:spcBef>
              <a:spcAft>
                <a:spcPts val="0"/>
              </a:spcAft>
              <a:buClr>
                <a:schemeClr val="lt1"/>
              </a:buClr>
              <a:buSzPts val="2000"/>
              <a:buNone/>
            </a:pPr>
            <a:r>
              <a:rPr lang="en-US" sz="3600" dirty="0"/>
              <a:t>Continuous Integration/Continuous Deployment – Azure Pipelines</a:t>
            </a:r>
            <a:endParaRPr lang="en-US" sz="1600" dirty="0"/>
          </a:p>
          <a:p>
            <a:pPr marL="457200" lvl="1" indent="0" algn="l" rtl="0">
              <a:lnSpc>
                <a:spcPct val="90000"/>
              </a:lnSpc>
              <a:spcBef>
                <a:spcPts val="50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B7D5158-AF63-12DE-F95C-721713CAE7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115892659"/>
      </p:ext>
    </p:extLst>
  </p:cSld>
  <p:clrMapOvr>
    <a:masterClrMapping/>
  </p:clrMapOvr>
  <mc:AlternateContent xmlns:mc="http://schemas.openxmlformats.org/markup-compatibility/2006">
    <mc:Choice xmlns:p14="http://schemas.microsoft.com/office/powerpoint/2010/main" Requires="p14">
      <p:transition spd="slow" p14:dur="2000" advTm="10515"/>
    </mc:Choice>
    <mc:Fallback>
      <p:transition spd="slow" advTm="10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500"/>
              </a:spcBef>
              <a:spcAft>
                <a:spcPts val="0"/>
              </a:spcAft>
              <a:buClr>
                <a:schemeClr val="lt1"/>
              </a:buClr>
              <a:buSzPts val="2000"/>
              <a:buNone/>
            </a:pPr>
            <a:r>
              <a:rPr lang="en-US" sz="3600" dirty="0">
                <a:solidFill>
                  <a:schemeClr val="bg2"/>
                </a:solidFill>
              </a:rPr>
              <a:t>Integrated Development Environment – Visual Studio</a:t>
            </a:r>
          </a:p>
          <a:p>
            <a:pPr marL="457200" lvl="1" indent="0" algn="l" rtl="0">
              <a:lnSpc>
                <a:spcPct val="90000"/>
              </a:lnSpc>
              <a:spcBef>
                <a:spcPts val="500"/>
              </a:spcBef>
              <a:spcAft>
                <a:spcPts val="0"/>
              </a:spcAft>
              <a:buClr>
                <a:schemeClr val="lt1"/>
              </a:buClr>
              <a:buSzPts val="2000"/>
              <a:buNone/>
            </a:pPr>
            <a:r>
              <a:rPr lang="en-US" sz="3600" dirty="0">
                <a:solidFill>
                  <a:schemeClr val="bg2"/>
                </a:solidFill>
              </a:rPr>
              <a:t>Static Analyzer – </a:t>
            </a:r>
            <a:r>
              <a:rPr lang="en-US" sz="3600" dirty="0" err="1">
                <a:solidFill>
                  <a:schemeClr val="bg2"/>
                </a:solidFill>
              </a:rPr>
              <a:t>Resharper</a:t>
            </a:r>
            <a:endParaRPr lang="en-US" sz="3600" dirty="0">
              <a:solidFill>
                <a:schemeClr val="bg2"/>
              </a:solidFill>
            </a:endParaRPr>
          </a:p>
          <a:p>
            <a:pPr marL="457200" lvl="1" indent="0" algn="l" rtl="0">
              <a:lnSpc>
                <a:spcPct val="90000"/>
              </a:lnSpc>
              <a:spcBef>
                <a:spcPts val="500"/>
              </a:spcBef>
              <a:spcAft>
                <a:spcPts val="0"/>
              </a:spcAft>
              <a:buClr>
                <a:schemeClr val="lt1"/>
              </a:buClr>
              <a:buSzPts val="2000"/>
              <a:buNone/>
            </a:pPr>
            <a:r>
              <a:rPr lang="en-US" sz="3600" dirty="0">
                <a:solidFill>
                  <a:schemeClr val="bg2"/>
                </a:solidFill>
              </a:rPr>
              <a:t>Unit Testing – </a:t>
            </a:r>
            <a:r>
              <a:rPr lang="en-US" sz="3600" dirty="0" err="1">
                <a:solidFill>
                  <a:schemeClr val="bg2"/>
                </a:solidFill>
              </a:rPr>
              <a:t>Xunit</a:t>
            </a:r>
            <a:endParaRPr lang="en-US" sz="3600" dirty="0">
              <a:solidFill>
                <a:schemeClr val="bg2"/>
              </a:solidFill>
            </a:endParaRPr>
          </a:p>
          <a:p>
            <a:pPr marL="457200" lvl="1" indent="0" algn="l" rtl="0">
              <a:lnSpc>
                <a:spcPct val="90000"/>
              </a:lnSpc>
              <a:spcBef>
                <a:spcPts val="500"/>
              </a:spcBef>
              <a:spcAft>
                <a:spcPts val="0"/>
              </a:spcAft>
              <a:buClr>
                <a:schemeClr val="lt1"/>
              </a:buClr>
              <a:buSzPts val="2000"/>
              <a:buNone/>
            </a:pPr>
            <a:r>
              <a:rPr lang="en-US" sz="3600" dirty="0">
                <a:solidFill>
                  <a:schemeClr val="bg2"/>
                </a:solidFill>
              </a:rPr>
              <a:t>Continuous Integration/Continuous Deployment – Azure Pipelines</a:t>
            </a:r>
          </a:p>
          <a:p>
            <a:pPr marL="457200" lvl="1" indent="0" algn="l" rtl="0">
              <a:lnSpc>
                <a:spcPct val="90000"/>
              </a:lnSpc>
              <a:spcBef>
                <a:spcPts val="500"/>
              </a:spcBef>
              <a:spcAft>
                <a:spcPts val="0"/>
              </a:spcAft>
              <a:buClr>
                <a:schemeClr val="lt1"/>
              </a:buClr>
              <a:buSzPts val="2000"/>
              <a:buNone/>
            </a:pPr>
            <a:r>
              <a:rPr lang="en-US" sz="3600" dirty="0"/>
              <a:t>Logging and Monitoring – Application Insights</a:t>
            </a:r>
          </a:p>
          <a:p>
            <a:pPr marL="457200" lvl="1" indent="0" algn="l" rtl="0">
              <a:lnSpc>
                <a:spcPct val="90000"/>
              </a:lnSpc>
              <a:spcBef>
                <a:spcPts val="500"/>
              </a:spcBef>
              <a:spcAft>
                <a:spcPts val="0"/>
              </a:spcAft>
              <a:buClr>
                <a:schemeClr val="lt1"/>
              </a:buClr>
              <a:buSzPts val="2000"/>
              <a:buNone/>
            </a:pPr>
            <a:endParaRPr lang="en-US" sz="1600" dirty="0"/>
          </a:p>
          <a:p>
            <a:pPr marL="457200" lvl="1" indent="0" algn="l" rtl="0">
              <a:lnSpc>
                <a:spcPct val="90000"/>
              </a:lnSpc>
              <a:spcBef>
                <a:spcPts val="50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552006A-827B-B998-73FB-F96A2B663E5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918777743"/>
      </p:ext>
    </p:extLst>
  </p:cSld>
  <p:clrMapOvr>
    <a:masterClrMapping/>
  </p:clrMapOvr>
  <mc:AlternateContent xmlns:mc="http://schemas.openxmlformats.org/markup-compatibility/2006">
    <mc:Choice xmlns:p14="http://schemas.microsoft.com/office/powerpoint/2010/main" Requires="p14">
      <p:transition spd="slow" p14:dur="2000" advTm="15600"/>
    </mc:Choice>
    <mc:Fallback>
      <p:transition spd="slow" advTm="15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dirty="0"/>
              <a:t>Overreliance on Static Analyzers</a:t>
            </a:r>
          </a:p>
          <a:p>
            <a:pPr marL="0" lvl="0" algn="l" rtl="0">
              <a:lnSpc>
                <a:spcPct val="90000"/>
              </a:lnSpc>
              <a:spcBef>
                <a:spcPts val="0"/>
              </a:spcBef>
              <a:spcAft>
                <a:spcPts val="0"/>
              </a:spcAft>
              <a:buClr>
                <a:schemeClr val="lt1"/>
              </a:buClr>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4DA9943-127F-EE2D-72F8-2E1715C4714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837"/>
    </mc:Choice>
    <mc:Fallback>
      <p:transition spd="slow" advTm="18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dirty="0">
                <a:solidFill>
                  <a:schemeClr val="bg2"/>
                </a:solidFill>
              </a:rPr>
              <a:t>Overreliance on Static Analyzers</a:t>
            </a:r>
          </a:p>
          <a:p>
            <a:pPr marL="0" lvl="0" algn="l" rtl="0">
              <a:lnSpc>
                <a:spcPct val="90000"/>
              </a:lnSpc>
              <a:spcBef>
                <a:spcPts val="0"/>
              </a:spcBef>
              <a:spcAft>
                <a:spcPts val="0"/>
              </a:spcAft>
              <a:buClr>
                <a:schemeClr val="lt1"/>
              </a:buClr>
              <a:buSzPts val="2000"/>
            </a:pPr>
            <a:r>
              <a:rPr lang="en-US" dirty="0"/>
              <a:t>System Complexity</a:t>
            </a:r>
          </a:p>
          <a:p>
            <a:pPr marL="0" lvl="0" algn="l" rtl="0">
              <a:lnSpc>
                <a:spcPct val="90000"/>
              </a:lnSpc>
              <a:spcBef>
                <a:spcPts val="0"/>
              </a:spcBef>
              <a:spcAft>
                <a:spcPts val="0"/>
              </a:spcAft>
              <a:buClr>
                <a:schemeClr val="lt1"/>
              </a:buClr>
              <a:buSzPts val="2000"/>
            </a:pPr>
            <a:endParaRPr lang="en-US" dirty="0"/>
          </a:p>
          <a:p>
            <a:pPr marL="0" lvl="0" algn="l" rtl="0">
              <a:lnSpc>
                <a:spcPct val="90000"/>
              </a:lnSpc>
              <a:spcBef>
                <a:spcPts val="0"/>
              </a:spcBef>
              <a:spcAft>
                <a:spcPts val="0"/>
              </a:spcAft>
              <a:buClr>
                <a:schemeClr val="lt1"/>
              </a:buClr>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298586D-3F00-74A0-C2E2-5FD97290B2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725209205"/>
      </p:ext>
    </p:extLst>
  </p:cSld>
  <p:clrMapOvr>
    <a:masterClrMapping/>
  </p:clrMapOvr>
  <mc:AlternateContent xmlns:mc="http://schemas.openxmlformats.org/markup-compatibility/2006">
    <mc:Choice xmlns:p14="http://schemas.microsoft.com/office/powerpoint/2010/main" Requires="p14">
      <p:transition spd="slow" p14:dur="2000" advTm="26061"/>
    </mc:Choice>
    <mc:Fallback>
      <p:transition spd="slow" advTm="26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dirty="0">
                <a:solidFill>
                  <a:schemeClr val="bg2"/>
                </a:solidFill>
              </a:rPr>
              <a:t>Overreliance on Static Analyzers</a:t>
            </a:r>
          </a:p>
          <a:p>
            <a:pPr marL="0" lvl="0" algn="l" rtl="0">
              <a:lnSpc>
                <a:spcPct val="90000"/>
              </a:lnSpc>
              <a:spcBef>
                <a:spcPts val="0"/>
              </a:spcBef>
              <a:spcAft>
                <a:spcPts val="0"/>
              </a:spcAft>
              <a:buClr>
                <a:schemeClr val="lt1"/>
              </a:buClr>
              <a:buSzPts val="2000"/>
            </a:pPr>
            <a:r>
              <a:rPr lang="en-US" dirty="0">
                <a:solidFill>
                  <a:schemeClr val="bg2"/>
                </a:solidFill>
              </a:rPr>
              <a:t>System Complexity</a:t>
            </a:r>
          </a:p>
          <a:p>
            <a:pPr marL="0" lvl="0" algn="l" rtl="0">
              <a:lnSpc>
                <a:spcPct val="90000"/>
              </a:lnSpc>
              <a:spcBef>
                <a:spcPts val="0"/>
              </a:spcBef>
              <a:spcAft>
                <a:spcPts val="0"/>
              </a:spcAft>
              <a:buClr>
                <a:schemeClr val="lt1"/>
              </a:buClr>
              <a:buSzPts val="2000"/>
            </a:pPr>
            <a:endParaRPr lang="en-US" dirty="0"/>
          </a:p>
          <a:p>
            <a:pPr marL="0" lvl="0" algn="l" rtl="0">
              <a:lnSpc>
                <a:spcPct val="90000"/>
              </a:lnSpc>
              <a:spcBef>
                <a:spcPts val="0"/>
              </a:spcBef>
              <a:spcAft>
                <a:spcPts val="0"/>
              </a:spcAft>
              <a:buClr>
                <a:schemeClr val="lt1"/>
              </a:buClr>
              <a:buSzPts val="2000"/>
            </a:pPr>
            <a:r>
              <a:rPr lang="en-US" dirty="0"/>
              <a:t>Code Reviews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D035E7A-763D-13FE-56F4-0FEBF8DCD2F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525802335"/>
      </p:ext>
    </p:extLst>
  </p:cSld>
  <p:clrMapOvr>
    <a:masterClrMapping/>
  </p:clrMapOvr>
  <mc:AlternateContent xmlns:mc="http://schemas.openxmlformats.org/markup-compatibility/2006">
    <mc:Choice xmlns:p14="http://schemas.microsoft.com/office/powerpoint/2010/main" Requires="p14">
      <p:transition spd="slow" p14:dur="2000" advTm="19797"/>
    </mc:Choice>
    <mc:Fallback>
      <p:transition spd="slow" advTm="19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dirty="0">
                <a:solidFill>
                  <a:schemeClr val="bg2"/>
                </a:solidFill>
              </a:rPr>
              <a:t>Overreliance on Static Analyzers</a:t>
            </a:r>
          </a:p>
          <a:p>
            <a:pPr marL="0" lvl="0" algn="l" rtl="0">
              <a:lnSpc>
                <a:spcPct val="90000"/>
              </a:lnSpc>
              <a:spcBef>
                <a:spcPts val="0"/>
              </a:spcBef>
              <a:spcAft>
                <a:spcPts val="0"/>
              </a:spcAft>
              <a:buClr>
                <a:schemeClr val="lt1"/>
              </a:buClr>
              <a:buSzPts val="2000"/>
            </a:pPr>
            <a:r>
              <a:rPr lang="en-US" dirty="0">
                <a:solidFill>
                  <a:schemeClr val="bg2"/>
                </a:solidFill>
              </a:rPr>
              <a:t>System Complexity</a:t>
            </a:r>
          </a:p>
          <a:p>
            <a:pPr marL="0" lvl="0" algn="l" rtl="0">
              <a:lnSpc>
                <a:spcPct val="90000"/>
              </a:lnSpc>
              <a:spcBef>
                <a:spcPts val="0"/>
              </a:spcBef>
              <a:spcAft>
                <a:spcPts val="0"/>
              </a:spcAft>
              <a:buClr>
                <a:schemeClr val="lt1"/>
              </a:buClr>
              <a:buSzPts val="2000"/>
            </a:pPr>
            <a:endParaRPr lang="en-US" dirty="0">
              <a:solidFill>
                <a:schemeClr val="bg2"/>
              </a:solidFill>
            </a:endParaRPr>
          </a:p>
          <a:p>
            <a:pPr marL="0" lvl="0" algn="l" rtl="0">
              <a:lnSpc>
                <a:spcPct val="90000"/>
              </a:lnSpc>
              <a:spcBef>
                <a:spcPts val="0"/>
              </a:spcBef>
              <a:spcAft>
                <a:spcPts val="0"/>
              </a:spcAft>
              <a:buClr>
                <a:schemeClr val="lt1"/>
              </a:buClr>
              <a:buSzPts val="2000"/>
            </a:pPr>
            <a:r>
              <a:rPr lang="en-US" dirty="0">
                <a:solidFill>
                  <a:schemeClr val="bg2"/>
                </a:solidFill>
              </a:rPr>
              <a:t>Code Reviews</a:t>
            </a:r>
          </a:p>
          <a:p>
            <a:pPr marL="0" lvl="0" algn="l" rtl="0">
              <a:lnSpc>
                <a:spcPct val="90000"/>
              </a:lnSpc>
              <a:spcBef>
                <a:spcPts val="0"/>
              </a:spcBef>
              <a:spcAft>
                <a:spcPts val="0"/>
              </a:spcAft>
              <a:buClr>
                <a:schemeClr val="lt1"/>
              </a:buClr>
              <a:buSzPts val="2000"/>
            </a:pPr>
            <a:r>
              <a:rPr lang="en-US" dirty="0"/>
              <a:t>Layered Defense</a:t>
            </a:r>
          </a:p>
          <a:p>
            <a:pPr marL="0" lvl="0" algn="l" rtl="0">
              <a:lnSpc>
                <a:spcPct val="90000"/>
              </a:lnSpc>
              <a:spcBef>
                <a:spcPts val="0"/>
              </a:spcBef>
              <a:spcAft>
                <a:spcPts val="0"/>
              </a:spcAft>
              <a:buClr>
                <a:schemeClr val="lt1"/>
              </a:buClr>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3DC39AF-A38A-CB9A-2E34-55850C7B7A4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891465453"/>
      </p:ext>
    </p:extLst>
  </p:cSld>
  <p:clrMapOvr>
    <a:masterClrMapping/>
  </p:clrMapOvr>
  <mc:AlternateContent xmlns:mc="http://schemas.openxmlformats.org/markup-compatibility/2006">
    <mc:Choice xmlns:p14="http://schemas.microsoft.com/office/powerpoint/2010/main" Requires="p14">
      <p:transition spd="slow" p14:dur="2000" advTm="20976"/>
    </mc:Choice>
    <mc:Fallback>
      <p:transition spd="slow" advTm="20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3600" dirty="0"/>
              <a:t>CI/CD Integration Testing</a:t>
            </a:r>
            <a:endParaRPr sz="3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12454F2-9E4D-8E5D-4DF2-847CF0CE5E7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69"/>
    </mc:Choice>
    <mc:Fallback>
      <p:transition spd="slow" advTm="3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3600" dirty="0">
                <a:solidFill>
                  <a:schemeClr val="bg2"/>
                </a:solidFill>
              </a:rPr>
              <a:t>CI/CD Integration Testing</a:t>
            </a:r>
          </a:p>
          <a:p>
            <a:pPr marL="914400" lvl="2" indent="0" algn="l" rtl="0">
              <a:lnSpc>
                <a:spcPct val="90000"/>
              </a:lnSpc>
              <a:spcBef>
                <a:spcPts val="0"/>
              </a:spcBef>
              <a:spcAft>
                <a:spcPts val="0"/>
              </a:spcAft>
              <a:buClr>
                <a:schemeClr val="lt1"/>
              </a:buClr>
              <a:buSzPts val="1800"/>
              <a:buNone/>
            </a:pPr>
            <a:r>
              <a:rPr lang="en-US" sz="3600" dirty="0"/>
              <a:t>Test Driven Development</a:t>
            </a:r>
            <a:endParaRPr sz="3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4A44C6C-95B2-2EE7-A704-3DE6AD5F73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103819615"/>
      </p:ext>
    </p:extLst>
  </p:cSld>
  <p:clrMapOvr>
    <a:masterClrMapping/>
  </p:clrMapOvr>
  <mc:AlternateContent xmlns:mc="http://schemas.openxmlformats.org/markup-compatibility/2006">
    <mc:Choice xmlns:p14="http://schemas.microsoft.com/office/powerpoint/2010/main" Requires="p14">
      <p:transition spd="slow" p14:dur="2000" advTm="25200"/>
    </mc:Choice>
    <mc:Fallback>
      <p:transition spd="slow" advTm="25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Security is Everyone’s Responsibility</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AD06A00-0A79-A8D3-6399-EF4F2625F73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207"/>
    </mc:Choice>
    <mc:Fallback>
      <p:transition spd="slow" advTm="23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sz="1800" dirty="0"/>
              <a:t>10 PRINCIPLES</a:t>
            </a:r>
            <a:endParaRPr sz="1800" dirty="0"/>
          </a:p>
        </p:txBody>
      </p:sp>
      <p:sp>
        <p:nvSpPr>
          <p:cNvPr id="168" name="Google Shape;168;p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400" dirty="0"/>
              <a:t>Validate Input Data</a:t>
            </a:r>
          </a:p>
          <a:p>
            <a:pPr marL="0" lvl="0" indent="0" algn="l" rtl="0">
              <a:lnSpc>
                <a:spcPct val="90000"/>
              </a:lnSpc>
              <a:spcBef>
                <a:spcPts val="0"/>
              </a:spcBef>
              <a:spcAft>
                <a:spcPts val="0"/>
              </a:spcAft>
              <a:buClr>
                <a:schemeClr val="lt1"/>
              </a:buClr>
              <a:buSzPts val="2200"/>
              <a:buNone/>
            </a:pPr>
            <a:r>
              <a:rPr lang="en-US" sz="2400" dirty="0"/>
              <a:t>Heed Compiler Warnings</a:t>
            </a:r>
          </a:p>
          <a:p>
            <a:pPr marL="0" lvl="0" indent="0" algn="l" rtl="0">
              <a:lnSpc>
                <a:spcPct val="90000"/>
              </a:lnSpc>
              <a:spcBef>
                <a:spcPts val="0"/>
              </a:spcBef>
              <a:spcAft>
                <a:spcPts val="0"/>
              </a:spcAft>
              <a:buClr>
                <a:schemeClr val="lt1"/>
              </a:buClr>
              <a:buSzPts val="2200"/>
              <a:buNone/>
            </a:pPr>
            <a:r>
              <a:rPr lang="en-US" sz="2400" dirty="0"/>
              <a:t>Architect/Design for Security</a:t>
            </a:r>
          </a:p>
          <a:p>
            <a:pPr marL="0" lvl="0" indent="0" algn="l" rtl="0">
              <a:lnSpc>
                <a:spcPct val="90000"/>
              </a:lnSpc>
              <a:spcBef>
                <a:spcPts val="0"/>
              </a:spcBef>
              <a:spcAft>
                <a:spcPts val="0"/>
              </a:spcAft>
              <a:buClr>
                <a:schemeClr val="lt1"/>
              </a:buClr>
              <a:buSzPts val="2200"/>
              <a:buNone/>
            </a:pPr>
            <a:r>
              <a:rPr lang="en-US" sz="2400" dirty="0"/>
              <a:t>Keep It Simple</a:t>
            </a:r>
          </a:p>
          <a:p>
            <a:pPr marL="0" lvl="0" indent="0" algn="l" rtl="0">
              <a:lnSpc>
                <a:spcPct val="90000"/>
              </a:lnSpc>
              <a:spcBef>
                <a:spcPts val="0"/>
              </a:spcBef>
              <a:spcAft>
                <a:spcPts val="0"/>
              </a:spcAft>
              <a:buClr>
                <a:schemeClr val="lt1"/>
              </a:buClr>
              <a:buSzPts val="2200"/>
              <a:buNone/>
            </a:pPr>
            <a:r>
              <a:rPr lang="en-US" sz="2400" dirty="0"/>
              <a:t>Default Deny</a:t>
            </a:r>
          </a:p>
          <a:p>
            <a:pPr marL="0" lvl="0" indent="0" algn="l" rtl="0">
              <a:lnSpc>
                <a:spcPct val="90000"/>
              </a:lnSpc>
              <a:spcBef>
                <a:spcPts val="0"/>
              </a:spcBef>
              <a:spcAft>
                <a:spcPts val="0"/>
              </a:spcAft>
              <a:buClr>
                <a:schemeClr val="lt1"/>
              </a:buClr>
              <a:buSzPts val="2200"/>
              <a:buNone/>
            </a:pPr>
            <a:r>
              <a:rPr lang="en-US" sz="2400" dirty="0"/>
              <a:t>Principle of Least Privilege</a:t>
            </a:r>
          </a:p>
          <a:p>
            <a:pPr marL="0" lvl="0" indent="0" algn="l" rtl="0">
              <a:lnSpc>
                <a:spcPct val="90000"/>
              </a:lnSpc>
              <a:spcBef>
                <a:spcPts val="0"/>
              </a:spcBef>
              <a:spcAft>
                <a:spcPts val="0"/>
              </a:spcAft>
              <a:buClr>
                <a:schemeClr val="lt1"/>
              </a:buClr>
              <a:buSzPts val="2200"/>
              <a:buNone/>
            </a:pPr>
            <a:r>
              <a:rPr lang="en-US" sz="2400" dirty="0"/>
              <a:t>Sanitize Data Sent Out</a:t>
            </a:r>
          </a:p>
          <a:p>
            <a:pPr marL="0" lvl="0" indent="0" algn="l" rtl="0">
              <a:lnSpc>
                <a:spcPct val="90000"/>
              </a:lnSpc>
              <a:spcBef>
                <a:spcPts val="0"/>
              </a:spcBef>
              <a:spcAft>
                <a:spcPts val="0"/>
              </a:spcAft>
              <a:buClr>
                <a:schemeClr val="lt1"/>
              </a:buClr>
              <a:buSzPts val="2200"/>
              <a:buNone/>
            </a:pPr>
            <a:r>
              <a:rPr lang="en-US" sz="2400" dirty="0"/>
              <a:t>Defense in Depth</a:t>
            </a:r>
          </a:p>
          <a:p>
            <a:pPr marL="0" lvl="0" indent="0" algn="l" rtl="0">
              <a:lnSpc>
                <a:spcPct val="90000"/>
              </a:lnSpc>
              <a:spcBef>
                <a:spcPts val="0"/>
              </a:spcBef>
              <a:spcAft>
                <a:spcPts val="0"/>
              </a:spcAft>
              <a:buClr>
                <a:schemeClr val="lt1"/>
              </a:buClr>
              <a:buSzPts val="2200"/>
              <a:buNone/>
            </a:pPr>
            <a:r>
              <a:rPr lang="en-US" sz="2400" dirty="0"/>
              <a:t>Effective Quality Assurance</a:t>
            </a:r>
          </a:p>
          <a:p>
            <a:pPr marL="0" lvl="0" indent="0" algn="l" rtl="0">
              <a:lnSpc>
                <a:spcPct val="90000"/>
              </a:lnSpc>
              <a:spcBef>
                <a:spcPts val="0"/>
              </a:spcBef>
              <a:spcAft>
                <a:spcPts val="0"/>
              </a:spcAft>
              <a:buClr>
                <a:schemeClr val="lt1"/>
              </a:buClr>
              <a:buSzPts val="2200"/>
              <a:buNone/>
            </a:pPr>
            <a:r>
              <a:rPr lang="en-US" sz="2400" dirty="0"/>
              <a:t>Secure Coding Standard</a:t>
            </a:r>
          </a:p>
          <a:p>
            <a:pPr marL="0" lvl="0" indent="0" algn="l" rtl="0">
              <a:lnSpc>
                <a:spcPct val="90000"/>
              </a:lnSpc>
              <a:spcBef>
                <a:spcPts val="0"/>
              </a:spcBef>
              <a:spcAft>
                <a:spcPts val="0"/>
              </a:spcAft>
              <a:buClr>
                <a:schemeClr val="lt1"/>
              </a:buClr>
              <a:buSzPts val="2200"/>
              <a:buNone/>
            </a:pPr>
            <a:endParaRPr sz="2000" dirty="0"/>
          </a:p>
        </p:txBody>
      </p:sp>
      <p:sp>
        <p:nvSpPr>
          <p:cNvPr id="2" name="Text Placeholder 1">
            <a:extLst>
              <a:ext uri="{FF2B5EF4-FFF2-40B4-BE49-F238E27FC236}">
                <a16:creationId xmlns:a16="http://schemas.microsoft.com/office/drawing/2014/main" id="{288DDD8C-5CCD-D0A6-A9C0-C077A3181C18}"/>
              </a:ext>
            </a:extLst>
          </p:cNvPr>
          <p:cNvSpPr>
            <a:spLocks noGrp="1"/>
          </p:cNvSpPr>
          <p:nvPr>
            <p:ph type="body" idx="2"/>
          </p:nvPr>
        </p:nvSpPr>
        <p:spPr/>
        <p:txBody>
          <a:bodyPr>
            <a:normAutofit/>
          </a:bodyPr>
          <a:lstStyle/>
          <a:p>
            <a:pPr marL="0" lvl="0" indent="0" algn="l" rtl="0">
              <a:lnSpc>
                <a:spcPct val="90000"/>
              </a:lnSpc>
              <a:spcBef>
                <a:spcPts val="0"/>
              </a:spcBef>
              <a:spcAft>
                <a:spcPts val="0"/>
              </a:spcAft>
              <a:buClr>
                <a:schemeClr val="lt1"/>
              </a:buClr>
              <a:buSzPts val="2000"/>
              <a:buNone/>
            </a:pPr>
            <a:r>
              <a:rPr lang="en-US" sz="2400" dirty="0"/>
              <a:t>Integer Conversions</a:t>
            </a:r>
          </a:p>
          <a:p>
            <a:pPr marL="0" lvl="0" indent="0" algn="l" rtl="0">
              <a:lnSpc>
                <a:spcPct val="90000"/>
              </a:lnSpc>
              <a:spcBef>
                <a:spcPts val="0"/>
              </a:spcBef>
              <a:spcAft>
                <a:spcPts val="0"/>
              </a:spcAft>
              <a:buClr>
                <a:schemeClr val="lt1"/>
              </a:buClr>
              <a:buSzPts val="2000"/>
              <a:buNone/>
            </a:pPr>
            <a:r>
              <a:rPr lang="en-US" sz="2400" dirty="0"/>
              <a:t>Signed Integer Overflows</a:t>
            </a:r>
          </a:p>
          <a:p>
            <a:pPr marL="0" lvl="0" indent="0" algn="l" rtl="0">
              <a:lnSpc>
                <a:spcPct val="90000"/>
              </a:lnSpc>
              <a:spcBef>
                <a:spcPts val="0"/>
              </a:spcBef>
              <a:spcAft>
                <a:spcPts val="0"/>
              </a:spcAft>
              <a:buClr>
                <a:schemeClr val="lt1"/>
              </a:buClr>
              <a:buSzPts val="2000"/>
              <a:buNone/>
            </a:pPr>
            <a:r>
              <a:rPr lang="en-US" sz="2400" dirty="0"/>
              <a:t>String Correctness</a:t>
            </a:r>
          </a:p>
          <a:p>
            <a:pPr marL="0" lvl="0" indent="0" algn="l" rtl="0">
              <a:lnSpc>
                <a:spcPct val="90000"/>
              </a:lnSpc>
              <a:spcBef>
                <a:spcPts val="0"/>
              </a:spcBef>
              <a:spcAft>
                <a:spcPts val="0"/>
              </a:spcAft>
              <a:buClr>
                <a:schemeClr val="lt1"/>
              </a:buClr>
              <a:buSzPts val="2000"/>
              <a:buNone/>
            </a:pPr>
            <a:r>
              <a:rPr lang="en-US" sz="2400" dirty="0"/>
              <a:t>SQL Injection</a:t>
            </a:r>
          </a:p>
          <a:p>
            <a:pPr marL="0" lvl="0" indent="0" algn="l" rtl="0">
              <a:lnSpc>
                <a:spcPct val="90000"/>
              </a:lnSpc>
              <a:spcBef>
                <a:spcPts val="0"/>
              </a:spcBef>
              <a:spcAft>
                <a:spcPts val="0"/>
              </a:spcAft>
              <a:buClr>
                <a:schemeClr val="lt1"/>
              </a:buClr>
              <a:buSzPts val="2000"/>
              <a:buNone/>
            </a:pPr>
            <a:r>
              <a:rPr lang="en-US" sz="2400" dirty="0"/>
              <a:t>Don’t Access Freed Memory</a:t>
            </a:r>
          </a:p>
          <a:p>
            <a:pPr marL="0" lvl="0" indent="0" algn="l" rtl="0">
              <a:lnSpc>
                <a:spcPct val="90000"/>
              </a:lnSpc>
              <a:spcBef>
                <a:spcPts val="0"/>
              </a:spcBef>
              <a:spcAft>
                <a:spcPts val="0"/>
              </a:spcAft>
              <a:buClr>
                <a:schemeClr val="lt1"/>
              </a:buClr>
              <a:buSzPts val="2000"/>
              <a:buNone/>
            </a:pPr>
            <a:r>
              <a:rPr lang="en-US" sz="2400" dirty="0"/>
              <a:t>No Input Validation Assertions</a:t>
            </a:r>
          </a:p>
          <a:p>
            <a:pPr marL="0" lvl="0" indent="0" algn="l" rtl="0">
              <a:lnSpc>
                <a:spcPct val="90000"/>
              </a:lnSpc>
              <a:spcBef>
                <a:spcPts val="0"/>
              </a:spcBef>
              <a:spcAft>
                <a:spcPts val="0"/>
              </a:spcAft>
              <a:buClr>
                <a:schemeClr val="lt1"/>
              </a:buClr>
              <a:buSzPts val="2000"/>
              <a:buNone/>
            </a:pPr>
            <a:r>
              <a:rPr lang="en-US" sz="2400" dirty="0"/>
              <a:t>Handle All Exceptions</a:t>
            </a:r>
          </a:p>
          <a:p>
            <a:pPr marL="0" lvl="0" indent="0" algn="l" rtl="0">
              <a:lnSpc>
                <a:spcPct val="90000"/>
              </a:lnSpc>
              <a:spcBef>
                <a:spcPts val="0"/>
              </a:spcBef>
              <a:spcAft>
                <a:spcPts val="0"/>
              </a:spcAft>
              <a:buClr>
                <a:schemeClr val="lt1"/>
              </a:buClr>
              <a:buSzPts val="2000"/>
              <a:buNone/>
            </a:pPr>
            <a:r>
              <a:rPr lang="en-US" sz="2400" dirty="0"/>
              <a:t>Bitwise and Boolean Operators</a:t>
            </a:r>
          </a:p>
          <a:p>
            <a:pPr marL="0" lvl="0" indent="0" algn="l" rtl="0">
              <a:lnSpc>
                <a:spcPct val="90000"/>
              </a:lnSpc>
              <a:spcBef>
                <a:spcPts val="0"/>
              </a:spcBef>
              <a:spcAft>
                <a:spcPts val="0"/>
              </a:spcAft>
              <a:buClr>
                <a:schemeClr val="lt1"/>
              </a:buClr>
              <a:buSzPts val="2000"/>
              <a:buNone/>
            </a:pPr>
            <a:r>
              <a:rPr lang="en-US" sz="2400" dirty="0"/>
              <a:t>Free Allocated Memory</a:t>
            </a:r>
          </a:p>
          <a:p>
            <a:pPr marL="0" lvl="0" indent="0" algn="l" rtl="0">
              <a:lnSpc>
                <a:spcPct val="90000"/>
              </a:lnSpc>
              <a:spcBef>
                <a:spcPts val="0"/>
              </a:spcBef>
              <a:spcAft>
                <a:spcPts val="0"/>
              </a:spcAft>
              <a:buClr>
                <a:schemeClr val="lt1"/>
              </a:buClr>
              <a:buSzPts val="2000"/>
              <a:buNone/>
            </a:pPr>
            <a:r>
              <a:rPr lang="en-US" sz="2400" dirty="0"/>
              <a:t>No Floats in Loop Counters</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650D65F2-8A4C-7F68-6A94-3D5FF12ED9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417"/>
    </mc:Choice>
    <mc:Fallback>
      <p:transition spd="slow" advTm="97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solidFill>
                  <a:schemeClr val="bg2"/>
                </a:solidFill>
              </a:rPr>
              <a:t>Security is Everyone’s Responsibility</a:t>
            </a:r>
          </a:p>
          <a:p>
            <a:pPr marL="228600" lvl="0" indent="-88900" algn="l" rtl="0">
              <a:lnSpc>
                <a:spcPct val="90000"/>
              </a:lnSpc>
              <a:spcBef>
                <a:spcPts val="1000"/>
              </a:spcBef>
              <a:spcAft>
                <a:spcPts val="0"/>
              </a:spcAft>
              <a:buClr>
                <a:schemeClr val="lt1"/>
              </a:buClr>
              <a:buSzPts val="2200"/>
              <a:buNone/>
            </a:pPr>
            <a:r>
              <a:rPr lang="en-US" dirty="0"/>
              <a:t>See Something, Say Something</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24FD5A1-5DF9-2892-3058-8A1F9C9E352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395496031"/>
      </p:ext>
    </p:extLst>
  </p:cSld>
  <p:clrMapOvr>
    <a:masterClrMapping/>
  </p:clrMapOvr>
  <mc:AlternateContent xmlns:mc="http://schemas.openxmlformats.org/markup-compatibility/2006">
    <mc:Choice xmlns:p14="http://schemas.microsoft.com/office/powerpoint/2010/main" Requires="p14">
      <p:transition spd="slow" p14:dur="2000" advTm="15969"/>
    </mc:Choice>
    <mc:Fallback>
      <p:transition spd="slow" advTm="15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solidFill>
                  <a:schemeClr val="bg2"/>
                </a:solidFill>
              </a:rPr>
              <a:t>Security is Everyone’s Responsibility</a:t>
            </a:r>
          </a:p>
          <a:p>
            <a:pPr marL="228600" lvl="0" indent="-88900" algn="l" rtl="0">
              <a:lnSpc>
                <a:spcPct val="90000"/>
              </a:lnSpc>
              <a:spcBef>
                <a:spcPts val="1000"/>
              </a:spcBef>
              <a:spcAft>
                <a:spcPts val="0"/>
              </a:spcAft>
              <a:buClr>
                <a:schemeClr val="lt1"/>
              </a:buClr>
              <a:buSzPts val="2200"/>
              <a:buNone/>
            </a:pPr>
            <a:r>
              <a:rPr lang="en-US" dirty="0">
                <a:solidFill>
                  <a:schemeClr val="bg2"/>
                </a:solidFill>
              </a:rPr>
              <a:t>See Something, Say Something</a:t>
            </a:r>
          </a:p>
          <a:p>
            <a:pPr marL="228600" lvl="0" indent="-88900" algn="l" rtl="0">
              <a:lnSpc>
                <a:spcPct val="90000"/>
              </a:lnSpc>
              <a:spcBef>
                <a:spcPts val="1000"/>
              </a:spcBef>
              <a:spcAft>
                <a:spcPts val="0"/>
              </a:spcAft>
              <a:buClr>
                <a:schemeClr val="lt1"/>
              </a:buClr>
              <a:buSzPts val="2200"/>
              <a:buNone/>
            </a:pPr>
            <a:r>
              <a:rPr lang="en-US" dirty="0"/>
              <a:t>We are all on the same team</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E4E2EEF-C4D9-356D-6D19-B06A4F67A0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718503286"/>
      </p:ext>
    </p:extLst>
  </p:cSld>
  <p:clrMapOvr>
    <a:masterClrMapping/>
  </p:clrMapOvr>
  <mc:AlternateContent xmlns:mc="http://schemas.openxmlformats.org/markup-compatibility/2006">
    <mc:Choice xmlns:p14="http://schemas.microsoft.com/office/powerpoint/2010/main" Requires="p14">
      <p:transition spd="slow" p14:dur="2000" advTm="21299"/>
    </mc:Choice>
    <mc:Fallback>
      <p:transition spd="slow" advTm="21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457200">
              <a:spcBef>
                <a:spcPts val="0"/>
              </a:spcBef>
              <a:buSzPts val="2200"/>
            </a:pPr>
            <a:r>
              <a:rPr lang="en-US" sz="2800" dirty="0">
                <a:effectLst/>
                <a:latin typeface="Century Gothic" panose="020B0502020202020204" pitchFamily="34" charset="0"/>
              </a:rPr>
              <a:t>Carnegie Mellon University</a:t>
            </a:r>
            <a:r>
              <a:rPr lang="en-US" sz="2800" i="1" dirty="0">
                <a:effectLst/>
                <a:latin typeface="Century Gothic" panose="020B0502020202020204" pitchFamily="34" charset="0"/>
              </a:rPr>
              <a:t>. </a:t>
            </a:r>
            <a:r>
              <a:rPr lang="en-US" sz="2800" dirty="0">
                <a:effectLst/>
                <a:latin typeface="Century Gothic" panose="020B0502020202020204" pitchFamily="34" charset="0"/>
              </a:rPr>
              <a:t>(n.d.). </a:t>
            </a:r>
            <a:r>
              <a:rPr lang="en-US" sz="2800" i="1" dirty="0">
                <a:effectLst/>
                <a:latin typeface="Century Gothic" panose="020B0502020202020204" pitchFamily="34" charset="0"/>
              </a:rPr>
              <a:t>SEI CERT C Coding Standard</a:t>
            </a:r>
            <a:r>
              <a:rPr lang="en-US" sz="2800" dirty="0">
                <a:effectLst/>
                <a:latin typeface="Century Gothic" panose="020B0502020202020204" pitchFamily="34" charset="0"/>
              </a:rPr>
              <a:t>. https://wiki.sei.cmu.edu/confluence/display/c</a:t>
            </a:r>
            <a:endParaRPr lang="en-US" sz="6000" dirty="0">
              <a:latin typeface="Century Gothic" panose="020B0502020202020204" pitchFamily="34" charset="0"/>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4F9E4639-730E-0515-20A3-492AD1AE46C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91"/>
    </mc:Choice>
    <mc:Fallback>
      <p:transition spd="slow" advTm="8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E56D19-A24C-8F6D-6279-AB9631DDDC88}"/>
              </a:ext>
            </a:extLst>
          </p:cNvPr>
          <p:cNvSpPr txBox="1"/>
          <p:nvPr/>
        </p:nvSpPr>
        <p:spPr>
          <a:xfrm>
            <a:off x="4444746" y="3272694"/>
            <a:ext cx="3302507" cy="830997"/>
          </a:xfrm>
          <a:prstGeom prst="rect">
            <a:avLst/>
          </a:prstGeom>
          <a:noFill/>
        </p:spPr>
        <p:txBody>
          <a:bodyPr wrap="none" rtlCol="0">
            <a:spAutoFit/>
          </a:bodyPr>
          <a:lstStyle/>
          <a:p>
            <a:pPr algn="ctr"/>
            <a:r>
              <a:rPr lang="en-US" sz="4800" dirty="0">
                <a:solidFill>
                  <a:schemeClr val="bg1"/>
                </a:solidFill>
              </a:rPr>
              <a:t>Questions?</a:t>
            </a:r>
          </a:p>
        </p:txBody>
      </p:sp>
      <p:pic>
        <p:nvPicPr>
          <p:cNvPr id="6" name="Audio 5">
            <a:hlinkClick r:id="" action="ppaction://media"/>
            <a:extLst>
              <a:ext uri="{FF2B5EF4-FFF2-40B4-BE49-F238E27FC236}">
                <a16:creationId xmlns:a16="http://schemas.microsoft.com/office/drawing/2014/main" id="{ED7DC94E-5508-D5B1-7740-3497F5AADB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57873255"/>
      </p:ext>
    </p:extLst>
  </p:cSld>
  <p:clrMapOvr>
    <a:masterClrMapping/>
  </p:clrMapOvr>
  <mc:AlternateContent xmlns:mc="http://schemas.openxmlformats.org/markup-compatibility/2006">
    <mc:Choice xmlns:p14="http://schemas.microsoft.com/office/powerpoint/2010/main" Requires="p14">
      <p:transition spd="slow" p14:dur="2000" advTm="17599"/>
    </mc:Choice>
    <mc:Fallback>
      <p:transition spd="slow" advTm="17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sz="3200" dirty="0"/>
              <a:t>Integer Conversions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AB3CEFF-5C7F-31CB-F62E-954B5423AF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177"/>
    </mc:Choice>
    <mc:Fallback>
      <p:transition spd="slow" advTm="23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sz="3200" dirty="0">
                <a:solidFill>
                  <a:schemeClr val="bg2"/>
                </a:solidFill>
              </a:rPr>
              <a:t>Integer Conversions</a:t>
            </a:r>
          </a:p>
          <a:p>
            <a:pPr marL="0" lvl="0" algn="l" rtl="0">
              <a:lnSpc>
                <a:spcPct val="90000"/>
              </a:lnSpc>
              <a:spcBef>
                <a:spcPts val="0"/>
              </a:spcBef>
              <a:spcAft>
                <a:spcPts val="0"/>
              </a:spcAft>
              <a:buClr>
                <a:schemeClr val="lt1"/>
              </a:buClr>
              <a:buSzPts val="2000"/>
            </a:pPr>
            <a:r>
              <a:rPr lang="en-US" sz="3200" dirty="0"/>
              <a:t>Signed Integer Overflows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3635B92-244F-D26B-8A1A-DD76C3407E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27191660"/>
      </p:ext>
    </p:extLst>
  </p:cSld>
  <p:clrMapOvr>
    <a:masterClrMapping/>
  </p:clrMapOvr>
  <mc:AlternateContent xmlns:mc="http://schemas.openxmlformats.org/markup-compatibility/2006">
    <mc:Choice xmlns:p14="http://schemas.microsoft.com/office/powerpoint/2010/main" Requires="p14">
      <p:transition spd="slow" p14:dur="2000" advTm="11870"/>
    </mc:Choice>
    <mc:Fallback>
      <p:transition spd="slow" advTm="11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sz="3200" dirty="0">
                <a:solidFill>
                  <a:schemeClr val="bg2"/>
                </a:solidFill>
              </a:rPr>
              <a:t>Integer Conversions</a:t>
            </a:r>
          </a:p>
          <a:p>
            <a:pPr marL="0" lvl="0" algn="l" rtl="0">
              <a:lnSpc>
                <a:spcPct val="90000"/>
              </a:lnSpc>
              <a:spcBef>
                <a:spcPts val="0"/>
              </a:spcBef>
              <a:spcAft>
                <a:spcPts val="0"/>
              </a:spcAft>
              <a:buClr>
                <a:schemeClr val="lt1"/>
              </a:buClr>
              <a:buSzPts val="2000"/>
            </a:pPr>
            <a:r>
              <a:rPr lang="en-US" sz="3200" dirty="0">
                <a:solidFill>
                  <a:schemeClr val="bg2"/>
                </a:solidFill>
              </a:rPr>
              <a:t>Signed Integer Overflows</a:t>
            </a:r>
          </a:p>
          <a:p>
            <a:pPr marL="0" lvl="0" algn="l" rtl="0">
              <a:lnSpc>
                <a:spcPct val="90000"/>
              </a:lnSpc>
              <a:spcBef>
                <a:spcPts val="0"/>
              </a:spcBef>
              <a:spcAft>
                <a:spcPts val="0"/>
              </a:spcAft>
              <a:buClr>
                <a:schemeClr val="lt1"/>
              </a:buClr>
              <a:buSzPts val="2000"/>
            </a:pPr>
            <a:r>
              <a:rPr lang="en-US" sz="3200" dirty="0"/>
              <a:t>String Correctness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5F0A51C-9E11-17CB-3D5F-01AE2DB0DB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39734842"/>
      </p:ext>
    </p:extLst>
  </p:cSld>
  <p:clrMapOvr>
    <a:masterClrMapping/>
  </p:clrMapOvr>
  <mc:AlternateContent xmlns:mc="http://schemas.openxmlformats.org/markup-compatibility/2006">
    <mc:Choice xmlns:p14="http://schemas.microsoft.com/office/powerpoint/2010/main" Requires="p14">
      <p:transition spd="slow" p14:dur="2000" advTm="12812"/>
    </mc:Choice>
    <mc:Fallback>
      <p:transition spd="slow" advTm="1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sz="3200" dirty="0">
                <a:solidFill>
                  <a:schemeClr val="bg2"/>
                </a:solidFill>
              </a:rPr>
              <a:t>Integer Conversions</a:t>
            </a:r>
          </a:p>
          <a:p>
            <a:pPr marL="0" lvl="0" algn="l" rtl="0">
              <a:lnSpc>
                <a:spcPct val="90000"/>
              </a:lnSpc>
              <a:spcBef>
                <a:spcPts val="0"/>
              </a:spcBef>
              <a:spcAft>
                <a:spcPts val="0"/>
              </a:spcAft>
              <a:buClr>
                <a:schemeClr val="lt1"/>
              </a:buClr>
              <a:buSzPts val="2000"/>
            </a:pPr>
            <a:r>
              <a:rPr lang="en-US" sz="3200" dirty="0">
                <a:solidFill>
                  <a:schemeClr val="bg2"/>
                </a:solidFill>
              </a:rPr>
              <a:t>Signed Integer Overflows</a:t>
            </a:r>
          </a:p>
          <a:p>
            <a:pPr marL="0" lvl="0" algn="l" rtl="0">
              <a:lnSpc>
                <a:spcPct val="90000"/>
              </a:lnSpc>
              <a:spcBef>
                <a:spcPts val="0"/>
              </a:spcBef>
              <a:spcAft>
                <a:spcPts val="0"/>
              </a:spcAft>
              <a:buClr>
                <a:schemeClr val="lt1"/>
              </a:buClr>
              <a:buSzPts val="2000"/>
            </a:pPr>
            <a:r>
              <a:rPr lang="en-US" sz="3200" dirty="0">
                <a:solidFill>
                  <a:schemeClr val="bg2"/>
                </a:solidFill>
              </a:rPr>
              <a:t>String Correctness</a:t>
            </a:r>
          </a:p>
          <a:p>
            <a:pPr marL="0" lvl="0" algn="l" rtl="0">
              <a:lnSpc>
                <a:spcPct val="90000"/>
              </a:lnSpc>
              <a:spcBef>
                <a:spcPts val="0"/>
              </a:spcBef>
              <a:spcAft>
                <a:spcPts val="0"/>
              </a:spcAft>
              <a:buClr>
                <a:schemeClr val="lt1"/>
              </a:buClr>
              <a:buSzPts val="2000"/>
            </a:pPr>
            <a:r>
              <a:rPr lang="en-US" sz="3200" dirty="0"/>
              <a:t>SQL Injection</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19B2377-02BF-15FB-F3AF-1AC6E211CD1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779242315"/>
      </p:ext>
    </p:extLst>
  </p:cSld>
  <p:clrMapOvr>
    <a:masterClrMapping/>
  </p:clrMapOvr>
  <mc:AlternateContent xmlns:mc="http://schemas.openxmlformats.org/markup-compatibility/2006">
    <mc:Choice xmlns:p14="http://schemas.microsoft.com/office/powerpoint/2010/main" Requires="p14">
      <p:transition spd="slow" p14:dur="2000" advTm="17334"/>
    </mc:Choice>
    <mc:Fallback>
      <p:transition spd="slow" advTm="17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algn="l" rtl="0">
              <a:lnSpc>
                <a:spcPct val="90000"/>
              </a:lnSpc>
              <a:spcBef>
                <a:spcPts val="0"/>
              </a:spcBef>
              <a:spcAft>
                <a:spcPts val="0"/>
              </a:spcAft>
              <a:buClr>
                <a:schemeClr val="lt1"/>
              </a:buClr>
              <a:buSzPts val="2000"/>
            </a:pPr>
            <a:r>
              <a:rPr lang="en-US" sz="3200" dirty="0">
                <a:solidFill>
                  <a:schemeClr val="bg2"/>
                </a:solidFill>
              </a:rPr>
              <a:t>Integer Conversions</a:t>
            </a:r>
          </a:p>
          <a:p>
            <a:pPr marL="0" lvl="0" algn="l" rtl="0">
              <a:lnSpc>
                <a:spcPct val="90000"/>
              </a:lnSpc>
              <a:spcBef>
                <a:spcPts val="0"/>
              </a:spcBef>
              <a:spcAft>
                <a:spcPts val="0"/>
              </a:spcAft>
              <a:buClr>
                <a:schemeClr val="lt1"/>
              </a:buClr>
              <a:buSzPts val="2000"/>
            </a:pPr>
            <a:r>
              <a:rPr lang="en-US" sz="3200" dirty="0">
                <a:solidFill>
                  <a:schemeClr val="bg2"/>
                </a:solidFill>
              </a:rPr>
              <a:t>Signed Integer Overflows</a:t>
            </a:r>
          </a:p>
          <a:p>
            <a:pPr marL="0" lvl="0" algn="l" rtl="0">
              <a:lnSpc>
                <a:spcPct val="90000"/>
              </a:lnSpc>
              <a:spcBef>
                <a:spcPts val="0"/>
              </a:spcBef>
              <a:spcAft>
                <a:spcPts val="0"/>
              </a:spcAft>
              <a:buClr>
                <a:schemeClr val="lt1"/>
              </a:buClr>
              <a:buSzPts val="2000"/>
            </a:pPr>
            <a:r>
              <a:rPr lang="en-US" sz="3200" dirty="0">
                <a:solidFill>
                  <a:schemeClr val="bg2"/>
                </a:solidFill>
              </a:rPr>
              <a:t>String Correctness</a:t>
            </a:r>
          </a:p>
          <a:p>
            <a:pPr marL="0" lvl="0" algn="l" rtl="0">
              <a:lnSpc>
                <a:spcPct val="90000"/>
              </a:lnSpc>
              <a:spcBef>
                <a:spcPts val="0"/>
              </a:spcBef>
              <a:spcAft>
                <a:spcPts val="0"/>
              </a:spcAft>
              <a:buClr>
                <a:schemeClr val="lt1"/>
              </a:buClr>
              <a:buSzPts val="2000"/>
            </a:pPr>
            <a:r>
              <a:rPr lang="en-US" sz="3200" dirty="0">
                <a:solidFill>
                  <a:schemeClr val="bg2"/>
                </a:solidFill>
              </a:rPr>
              <a:t>SQL Injection</a:t>
            </a:r>
          </a:p>
          <a:p>
            <a:pPr marL="0" lvl="0" algn="l" rtl="0">
              <a:lnSpc>
                <a:spcPct val="90000"/>
              </a:lnSpc>
              <a:spcBef>
                <a:spcPts val="0"/>
              </a:spcBef>
              <a:spcAft>
                <a:spcPts val="0"/>
              </a:spcAft>
              <a:buClr>
                <a:schemeClr val="lt1"/>
              </a:buClr>
              <a:buSzPts val="2000"/>
            </a:pPr>
            <a:r>
              <a:rPr lang="en-US" sz="3200" dirty="0"/>
              <a:t>Don’t Access Freed Memory</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E920657-2FE3-2142-9A80-ECB9D597A6F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389439815"/>
      </p:ext>
    </p:extLst>
  </p:cSld>
  <p:clrMapOvr>
    <a:masterClrMapping/>
  </p:clrMapOvr>
  <mc:AlternateContent xmlns:mc="http://schemas.openxmlformats.org/markup-compatibility/2006">
    <mc:Choice xmlns:p14="http://schemas.microsoft.com/office/powerpoint/2010/main" Requires="p14">
      <p:transition spd="slow" p14:dur="2000" advTm="14243"/>
    </mc:Choice>
    <mc:Fallback>
      <p:transition spd="slow" advTm="14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purl.org/dc/elements/1.1/"/>
    <ds:schemaRef ds:uri="http://purl.org/dc/dcmitype/"/>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239</TotalTime>
  <Words>1323</Words>
  <Application>Microsoft Office PowerPoint</Application>
  <PresentationFormat>Widescreen</PresentationFormat>
  <Paragraphs>239</Paragraphs>
  <Slides>43</Slides>
  <Notes>42</Notes>
  <HiddenSlides>0</HiddenSlides>
  <MMClips>43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Century Gothic</vt:lpstr>
      <vt:lpstr>Consolas</vt:lpstr>
      <vt:lpstr>Vapor Trail</vt:lpstr>
      <vt:lpstr>Green Pace</vt:lpstr>
      <vt:lpstr>OVERVIEW: DEFENSE IN DEPTH</vt:lpstr>
      <vt:lpstr>THREATS MATRIX</vt:lpstr>
      <vt:lpstr>10 PRINCIPLES</vt:lpstr>
      <vt:lpstr>CODING STANDARDS</vt:lpstr>
      <vt:lpstr>CODING STANDARDS</vt:lpstr>
      <vt:lpstr>CODING STANDARDS</vt:lpstr>
      <vt:lpstr>CODING STANDARDS</vt:lpstr>
      <vt:lpstr>CODING STANDARDS</vt:lpstr>
      <vt:lpstr>CODING STANDARDS</vt:lpstr>
      <vt:lpstr>CODING STANDARDS</vt:lpstr>
      <vt:lpstr>CODING STANDARDS</vt:lpstr>
      <vt:lpstr>CODING STANDARDS</vt:lpstr>
      <vt:lpstr>CODING STANDARDS</vt:lpstr>
      <vt:lpstr>ENCRYPTION POLICIES</vt:lpstr>
      <vt:lpstr>ENCRYPTION POLICIES</vt:lpstr>
      <vt:lpstr>ENCRYPTION POLICIES</vt:lpstr>
      <vt:lpstr>TRIPLE-A POLICIES</vt:lpstr>
      <vt:lpstr>TRIPLE-A POLICIES</vt:lpstr>
      <vt:lpstr>TRIPLE-A POLICIES</vt:lpstr>
      <vt:lpstr>At should throw Out of Range Exception when Index is Out Of Bounds</vt:lpstr>
      <vt:lpstr>Empty should return False when Collection is not Empty</vt:lpstr>
      <vt:lpstr>Empty should return True when Collection is Empty</vt:lpstr>
      <vt:lpstr>Reserve should increase Capacity but not Size</vt:lpstr>
      <vt:lpstr>Pop Back should remove last Index</vt:lpstr>
      <vt:lpstr>Push Back should add Value to last Index</vt:lpstr>
      <vt:lpstr>AUTOMATION SUMMARY</vt:lpstr>
      <vt:lpstr>TOOLS</vt:lpstr>
      <vt:lpstr>TOOLS</vt:lpstr>
      <vt:lpstr>TOOLS</vt:lpstr>
      <vt:lpstr>TOOLS</vt:lpstr>
      <vt:lpstr>TOOLS</vt:lpstr>
      <vt:lpstr>RISKS AND BENEFITS</vt:lpstr>
      <vt:lpstr>RISKS AND BENEFITS</vt:lpstr>
      <vt:lpstr>RISKS AND BENEFITS</vt:lpstr>
      <vt:lpstr>RISKS AND BENEFITS</vt:lpstr>
      <vt:lpstr>RECOMMENDATIONS</vt:lpstr>
      <vt:lpstr>RECOMMENDATIONS</vt:lpstr>
      <vt:lpstr>CONCLUSIONS</vt:lpstr>
      <vt:lpstr>CONCLUSIONS</vt:lpstr>
      <vt:lpstr>CONCLUSIONS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Mark Holden</cp:lastModifiedBy>
  <cp:revision>7</cp:revision>
  <dcterms:created xsi:type="dcterms:W3CDTF">2020-08-19T17:59:24Z</dcterms:created>
  <dcterms:modified xsi:type="dcterms:W3CDTF">2022-10-17T03:36:37Z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